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63" r:id="rId7"/>
    <p:sldId id="279" r:id="rId8"/>
    <p:sldId id="280" r:id="rId9"/>
    <p:sldId id="283" r:id="rId10"/>
    <p:sldId id="284" r:id="rId11"/>
    <p:sldId id="285" r:id="rId12"/>
    <p:sldId id="275" r:id="rId13"/>
    <p:sldId id="282" r:id="rId14"/>
    <p:sldId id="278"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2259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0059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4740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5043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3669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5419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04/11/2019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2181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04/11/2019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3418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0749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5401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723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801692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a:bodyPr>
          <a:lstStyle/>
          <a:p>
            <a:pPr algn="r"/>
            <a:r>
              <a:rPr lang="en-GB" dirty="0">
                <a:ea typeface="+mj-lt"/>
                <a:cs typeface="+mj-lt"/>
              </a:rPr>
              <a:t>E-Safety</a:t>
            </a:r>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GB" dirty="0">
                <a:latin typeface="Abadi Extra Light"/>
                <a:cs typeface="Calibri"/>
              </a:rPr>
              <a:t>Lesson 05</a:t>
            </a:r>
          </a:p>
          <a:p>
            <a:pPr algn="l"/>
            <a:r>
              <a:rPr lang="en-US" dirty="0">
                <a:latin typeface="Abadi Extra Light"/>
                <a:cs typeface="Calibri"/>
              </a:rPr>
              <a:t>Cyberbullying</a:t>
            </a:r>
            <a:endParaRPr lang="en-GB" dirty="0">
              <a:latin typeface="Abadi Extra Light"/>
              <a:cs typeface="Calibri"/>
            </a:endParaRP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8" descr="A close up of a sign&#10;&#10;Description generated with very high confidence">
            <a:extLst>
              <a:ext uri="{FF2B5EF4-FFF2-40B4-BE49-F238E27FC236}">
                <a16:creationId xmlns:a16="http://schemas.microsoft.com/office/drawing/2014/main" id="{CF8DB2B4-1E19-49B9-94CD-B75871A47BC9}"/>
              </a:ext>
            </a:extLst>
          </p:cNvPr>
          <p:cNvPicPr>
            <a:picLocks noChangeAspect="1"/>
          </p:cNvPicPr>
          <p:nvPr/>
        </p:nvPicPr>
        <p:blipFill>
          <a:blip r:embed="rId2"/>
          <a:stretch>
            <a:fillRect/>
          </a:stretch>
        </p:blipFill>
        <p:spPr>
          <a:xfrm>
            <a:off x="10988381" y="5649573"/>
            <a:ext cx="1091492" cy="109149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Consolidate</a:t>
            </a:r>
            <a:endParaRPr lang="en-US" dirty="0">
              <a:solidFill>
                <a:schemeClr val="bg1"/>
              </a:solidFill>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sp>
        <p:nvSpPr>
          <p:cNvPr id="3" name="Content Placeholder 2"/>
          <p:cNvSpPr>
            <a:spLocks noGrp="1"/>
          </p:cNvSpPr>
          <p:nvPr>
            <p:ph idx="1"/>
          </p:nvPr>
        </p:nvSpPr>
        <p:spPr/>
        <p:txBody>
          <a:bodyPr>
            <a:normAutofit lnSpcReduction="10000"/>
          </a:bodyPr>
          <a:lstStyle/>
          <a:p>
            <a:pPr marL="0" indent="0">
              <a:buNone/>
              <a:defRPr/>
            </a:pPr>
            <a:r>
              <a:rPr lang="en-GB" altLang="en-US" dirty="0"/>
              <a:t>Cyberbullying is no different to bullying in real life. You don’t need to put up with it!</a:t>
            </a:r>
          </a:p>
          <a:p>
            <a:pPr>
              <a:lnSpc>
                <a:spcPct val="100000"/>
              </a:lnSpc>
              <a:spcBef>
                <a:spcPct val="0"/>
              </a:spcBef>
              <a:defRPr/>
            </a:pPr>
            <a:endParaRPr lang="en-GB" altLang="en-US" dirty="0"/>
          </a:p>
          <a:p>
            <a:pPr>
              <a:lnSpc>
                <a:spcPct val="100000"/>
              </a:lnSpc>
              <a:spcBef>
                <a:spcPct val="0"/>
              </a:spcBef>
              <a:defRPr/>
            </a:pPr>
            <a:r>
              <a:rPr lang="en-GB" altLang="en-US" dirty="0"/>
              <a:t>If someone says something that upsets you, tell someone you trust about it, such as a teacher or parent and block the bully.</a:t>
            </a:r>
          </a:p>
          <a:p>
            <a:pPr marL="0" indent="0">
              <a:lnSpc>
                <a:spcPct val="100000"/>
              </a:lnSpc>
              <a:spcBef>
                <a:spcPct val="0"/>
              </a:spcBef>
              <a:buNone/>
              <a:defRPr/>
            </a:pPr>
            <a:endParaRPr lang="en-GB" altLang="en-US" dirty="0"/>
          </a:p>
          <a:p>
            <a:pPr>
              <a:lnSpc>
                <a:spcPct val="100000"/>
              </a:lnSpc>
              <a:spcBef>
                <a:spcPct val="0"/>
              </a:spcBef>
              <a:defRPr/>
            </a:pPr>
            <a:r>
              <a:rPr lang="en-GB" altLang="en-US" dirty="0"/>
              <a:t>Remember that typing something nasty in a message to someone is just as upsetting as saying it to their face. Think before you send!</a:t>
            </a:r>
          </a:p>
          <a:p>
            <a:pPr marL="0" indent="0">
              <a:lnSpc>
                <a:spcPct val="100000"/>
              </a:lnSpc>
              <a:spcBef>
                <a:spcPct val="0"/>
              </a:spcBef>
              <a:buNone/>
              <a:defRPr/>
            </a:pPr>
            <a:endParaRPr lang="en-GB" altLang="en-US" dirty="0"/>
          </a:p>
          <a:p>
            <a:pPr>
              <a:lnSpc>
                <a:spcPct val="100000"/>
              </a:lnSpc>
              <a:spcBef>
                <a:spcPct val="0"/>
              </a:spcBef>
              <a:defRPr/>
            </a:pPr>
            <a:r>
              <a:rPr lang="en-GB" altLang="en-US" dirty="0"/>
              <a:t>Keep evidence to show your trusted adult. You might even need to do a screenshot.</a:t>
            </a:r>
          </a:p>
          <a:p>
            <a:pPr marL="0" indent="0" algn="ctr">
              <a:buNone/>
            </a:pPr>
            <a:endParaRPr lang="en-GB" sz="4400" dirty="0"/>
          </a:p>
        </p:txBody>
      </p:sp>
    </p:spTree>
    <p:extLst>
      <p:ext uri="{BB962C8B-B14F-4D97-AF65-F5344CB8AC3E}">
        <p14:creationId xmlns:p14="http://schemas.microsoft.com/office/powerpoint/2010/main" val="101935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Consolidate</a:t>
            </a:r>
            <a:endParaRPr lang="en-US" sz="4800" dirty="0">
              <a:solidFill>
                <a:schemeClr val="bg1"/>
              </a:solidFill>
              <a:latin typeface="Abadi Extra Light"/>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pic>
        <p:nvPicPr>
          <p:cNvPr id="11"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3"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7"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grpSp>
        <p:nvGrpSpPr>
          <p:cNvPr id="18" name="Group 17"/>
          <p:cNvGrpSpPr/>
          <p:nvPr/>
        </p:nvGrpSpPr>
        <p:grpSpPr>
          <a:xfrm>
            <a:off x="1385711" y="1338348"/>
            <a:ext cx="9420578" cy="5233997"/>
            <a:chOff x="1459523" y="1338348"/>
            <a:chExt cx="9420578" cy="5233997"/>
          </a:xfrm>
        </p:grpSpPr>
        <p:sp>
          <p:nvSpPr>
            <p:cNvPr id="19" name="TextBox 18">
              <a:extLst>
                <a:ext uri="{FF2B5EF4-FFF2-40B4-BE49-F238E27FC236}">
                  <a16:creationId xmlns:a16="http://schemas.microsoft.com/office/drawing/2014/main" id="{4D4FA945-C7E7-4E3C-8E09-CB28D0DAF023}"/>
                </a:ext>
              </a:extLst>
            </p:cNvPr>
            <p:cNvSpPr txBox="1"/>
            <p:nvPr/>
          </p:nvSpPr>
          <p:spPr>
            <a:xfrm>
              <a:off x="1912433" y="1338348"/>
              <a:ext cx="8168137" cy="3654847"/>
            </a:xfrm>
            <a:prstGeom prst="rect">
              <a:avLst/>
            </a:prstGeom>
            <a:noFill/>
          </p:spPr>
          <p:txBody>
            <a:bodyPr wrap="square" rtlCol="0">
              <a:spAutoFit/>
            </a:bodyPr>
            <a:lstStyle/>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about understanding the meaning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describing the impact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how to respond appropriately to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where to seek support and advice on bullying and cyberbullying?</a:t>
              </a:r>
            </a:p>
            <a:p>
              <a:pPr>
                <a:lnSpc>
                  <a:spcPct val="5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0" name="TextBox 19">
              <a:extLst>
                <a:ext uri="{FF2B5EF4-FFF2-40B4-BE49-F238E27FC236}">
                  <a16:creationId xmlns:a16="http://schemas.microsoft.com/office/drawing/2014/main" id="{EEF2E39A-F481-408A-9CF4-094FA99903DE}"/>
                </a:ext>
              </a:extLst>
            </p:cNvPr>
            <p:cNvSpPr txBox="1"/>
            <p:nvPr/>
          </p:nvSpPr>
          <p:spPr>
            <a:xfrm>
              <a:off x="6914029" y="6172235"/>
              <a:ext cx="3966072" cy="400110"/>
            </a:xfrm>
            <a:prstGeom prst="rect">
              <a:avLst/>
            </a:prstGeom>
            <a:noFill/>
          </p:spPr>
          <p:txBody>
            <a:bodyPr wrap="square" rtlCol="0">
              <a:spAutoFit/>
            </a:bodyPr>
            <a:lstStyle/>
            <a:p>
              <a:pPr algn="r"/>
              <a:r>
                <a:rPr lang="en-GB" sz="2000" dirty="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21" name="TextBox 20">
              <a:extLst>
                <a:ext uri="{FF2B5EF4-FFF2-40B4-BE49-F238E27FC236}">
                  <a16:creationId xmlns:a16="http://schemas.microsoft.com/office/drawing/2014/main" id="{3C04CC91-EC57-4BC3-9689-B735DF1C353D}"/>
                </a:ext>
              </a:extLst>
            </p:cNvPr>
            <p:cNvSpPr txBox="1"/>
            <p:nvPr/>
          </p:nvSpPr>
          <p:spPr>
            <a:xfrm>
              <a:off x="1459523" y="617223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22" name="Rectangle 21">
              <a:extLst>
                <a:ext uri="{FF2B5EF4-FFF2-40B4-BE49-F238E27FC236}">
                  <a16:creationId xmlns:a16="http://schemas.microsoft.com/office/drawing/2014/main" id="{8660DA31-82B8-4D8F-9FF4-E1935A471BA6}"/>
                </a:ext>
              </a:extLst>
            </p:cNvPr>
            <p:cNvSpPr/>
            <p:nvPr/>
          </p:nvSpPr>
          <p:spPr>
            <a:xfrm>
              <a:off x="2122121" y="567218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C755D330-D308-4926-8ADC-E07910D17F7A}"/>
                </a:ext>
              </a:extLst>
            </p:cNvPr>
            <p:cNvSpPr/>
            <p:nvPr/>
          </p:nvSpPr>
          <p:spPr>
            <a:xfrm>
              <a:off x="10070003" y="5324899"/>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5EABCBB-4A6A-4233-974E-A85AD0171F2B}"/>
                </a:ext>
              </a:extLst>
            </p:cNvPr>
            <p:cNvSpPr/>
            <p:nvPr/>
          </p:nvSpPr>
          <p:spPr>
            <a:xfrm>
              <a:off x="1497724" y="5332770"/>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A2A0452-9483-40BB-A6C3-87193DE4637E}"/>
                </a:ext>
              </a:extLst>
            </p:cNvPr>
            <p:cNvSpPr txBox="1"/>
            <p:nvPr/>
          </p:nvSpPr>
          <p:spPr>
            <a:xfrm>
              <a:off x="10031802" y="538768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26" name="TextBox 25">
              <a:extLst>
                <a:ext uri="{FF2B5EF4-FFF2-40B4-BE49-F238E27FC236}">
                  <a16:creationId xmlns:a16="http://schemas.microsoft.com/office/drawing/2014/main" id="{59A308D2-6556-47CD-A45D-FE43519A6B54}"/>
                </a:ext>
              </a:extLst>
            </p:cNvPr>
            <p:cNvSpPr txBox="1"/>
            <p:nvPr/>
          </p:nvSpPr>
          <p:spPr>
            <a:xfrm>
              <a:off x="1459523" y="538768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27" name="Rectangle: Rounded Corners 87">
              <a:extLst>
                <a:ext uri="{FF2B5EF4-FFF2-40B4-BE49-F238E27FC236}">
                  <a16:creationId xmlns:a16="http://schemas.microsoft.com/office/drawing/2014/main" id="{3CBD7389-EED7-4F2D-89D9-19145C7F4AAF}"/>
                </a:ext>
              </a:extLst>
            </p:cNvPr>
            <p:cNvSpPr/>
            <p:nvPr/>
          </p:nvSpPr>
          <p:spPr>
            <a:xfrm>
              <a:off x="2768249" y="552557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Rounded Corners 88">
              <a:extLst>
                <a:ext uri="{FF2B5EF4-FFF2-40B4-BE49-F238E27FC236}">
                  <a16:creationId xmlns:a16="http://schemas.microsoft.com/office/drawing/2014/main" id="{EB2942FA-D31E-4B70-B5A6-DAF1D5685D01}"/>
                </a:ext>
              </a:extLst>
            </p:cNvPr>
            <p:cNvSpPr/>
            <p:nvPr/>
          </p:nvSpPr>
          <p:spPr>
            <a:xfrm>
              <a:off x="9417528"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Rounded Corners 89">
              <a:extLst>
                <a:ext uri="{FF2B5EF4-FFF2-40B4-BE49-F238E27FC236}">
                  <a16:creationId xmlns:a16="http://schemas.microsoft.com/office/drawing/2014/main" id="{B380856B-B0E3-405E-B2BD-F08F599557AE}"/>
                </a:ext>
              </a:extLst>
            </p:cNvPr>
            <p:cNvSpPr/>
            <p:nvPr/>
          </p:nvSpPr>
          <p:spPr>
            <a:xfrm>
              <a:off x="3590907"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Rounded Corners 90">
              <a:extLst>
                <a:ext uri="{FF2B5EF4-FFF2-40B4-BE49-F238E27FC236}">
                  <a16:creationId xmlns:a16="http://schemas.microsoft.com/office/drawing/2014/main" id="{D79E7511-E24C-40E8-A796-D3758293D8E4}"/>
                </a:ext>
              </a:extLst>
            </p:cNvPr>
            <p:cNvSpPr/>
            <p:nvPr/>
          </p:nvSpPr>
          <p:spPr>
            <a:xfrm>
              <a:off x="8585151"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Rounded Corners 91">
              <a:extLst>
                <a:ext uri="{FF2B5EF4-FFF2-40B4-BE49-F238E27FC236}">
                  <a16:creationId xmlns:a16="http://schemas.microsoft.com/office/drawing/2014/main" id="{72796F3C-3790-45BC-BBF9-FE486953122D}"/>
                </a:ext>
              </a:extLst>
            </p:cNvPr>
            <p:cNvSpPr/>
            <p:nvPr/>
          </p:nvSpPr>
          <p:spPr>
            <a:xfrm>
              <a:off x="7752777"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Rounded Corners 92">
              <a:extLst>
                <a:ext uri="{FF2B5EF4-FFF2-40B4-BE49-F238E27FC236}">
                  <a16:creationId xmlns:a16="http://schemas.microsoft.com/office/drawing/2014/main" id="{3A681EA8-513C-499E-9916-E1D4B99B54CD}"/>
                </a:ext>
              </a:extLst>
            </p:cNvPr>
            <p:cNvSpPr/>
            <p:nvPr/>
          </p:nvSpPr>
          <p:spPr>
            <a:xfrm>
              <a:off x="4423281"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Rounded Corners 93">
              <a:extLst>
                <a:ext uri="{FF2B5EF4-FFF2-40B4-BE49-F238E27FC236}">
                  <a16:creationId xmlns:a16="http://schemas.microsoft.com/office/drawing/2014/main" id="{CB0A4972-8CA1-4A88-B33E-C7761D1F2958}"/>
                </a:ext>
              </a:extLst>
            </p:cNvPr>
            <p:cNvSpPr/>
            <p:nvPr/>
          </p:nvSpPr>
          <p:spPr>
            <a:xfrm>
              <a:off x="5255655"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Rounded Corners 94">
              <a:extLst>
                <a:ext uri="{FF2B5EF4-FFF2-40B4-BE49-F238E27FC236}">
                  <a16:creationId xmlns:a16="http://schemas.microsoft.com/office/drawing/2014/main" id="{54DF76B9-18D5-4D0C-AE23-9DCA53D28B8D}"/>
                </a:ext>
              </a:extLst>
            </p:cNvPr>
            <p:cNvSpPr/>
            <p:nvPr/>
          </p:nvSpPr>
          <p:spPr>
            <a:xfrm>
              <a:off x="6920403"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Rounded Corners 95">
              <a:extLst>
                <a:ext uri="{FF2B5EF4-FFF2-40B4-BE49-F238E27FC236}">
                  <a16:creationId xmlns:a16="http://schemas.microsoft.com/office/drawing/2014/main" id="{3E6B3DC2-37E7-4954-949B-4FFC296D1B55}"/>
                </a:ext>
              </a:extLst>
            </p:cNvPr>
            <p:cNvSpPr/>
            <p:nvPr/>
          </p:nvSpPr>
          <p:spPr>
            <a:xfrm>
              <a:off x="6088029"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99578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Objectives</a:t>
            </a:r>
            <a:endParaRPr lang="en-US" sz="4800" dirty="0">
              <a:solidFill>
                <a:schemeClr val="bg1"/>
              </a:solidFill>
              <a:latin typeface="Abadi Extra Light"/>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graphicFrame>
        <p:nvGraphicFramePr>
          <p:cNvPr id="7" name="Table 7">
            <a:extLst>
              <a:ext uri="{FF2B5EF4-FFF2-40B4-BE49-F238E27FC236}">
                <a16:creationId xmlns:a16="http://schemas.microsoft.com/office/drawing/2014/main" id="{109F14DA-CF83-4F2E-B237-9F149AD6D8C3}"/>
              </a:ext>
            </a:extLst>
          </p:cNvPr>
          <p:cNvGraphicFramePr>
            <a:graphicFrameLocks noGrp="1"/>
          </p:cNvGraphicFramePr>
          <p:nvPr>
            <p:ph idx="1"/>
            <p:extLst>
              <p:ext uri="{D42A27DB-BD31-4B8C-83A1-F6EECF244321}">
                <p14:modId xmlns:p14="http://schemas.microsoft.com/office/powerpoint/2010/main" val="3703471612"/>
              </p:ext>
            </p:extLst>
          </p:nvPr>
        </p:nvGraphicFramePr>
        <p:xfrm>
          <a:off x="1509203" y="1827320"/>
          <a:ext cx="9834307" cy="4113320"/>
        </p:xfrm>
        <a:graphic>
          <a:graphicData uri="http://schemas.openxmlformats.org/drawingml/2006/table">
            <a:tbl>
              <a:tblPr firstRow="1" bandRow="1">
                <a:tableStyleId>{2D5ABB26-0587-4C30-8999-92F81FD0307C}</a:tableStyleId>
              </a:tblPr>
              <a:tblGrid>
                <a:gridCol w="1466774">
                  <a:extLst>
                    <a:ext uri="{9D8B030D-6E8A-4147-A177-3AD203B41FA5}">
                      <a16:colId xmlns:a16="http://schemas.microsoft.com/office/drawing/2014/main" val="1552603108"/>
                    </a:ext>
                  </a:extLst>
                </a:gridCol>
                <a:gridCol w="8367533">
                  <a:extLst>
                    <a:ext uri="{9D8B030D-6E8A-4147-A177-3AD203B41FA5}">
                      <a16:colId xmlns:a16="http://schemas.microsoft.com/office/drawing/2014/main" val="4017843417"/>
                    </a:ext>
                  </a:extLst>
                </a:gridCol>
              </a:tblGrid>
              <a:tr h="1028330">
                <a:tc>
                  <a:txBody>
                    <a:bodyPr/>
                    <a:lstStyle/>
                    <a:p>
                      <a:pPr lvl="0" algn="ctr">
                        <a:buNone/>
                      </a:pPr>
                      <a:r>
                        <a:rPr lang="en-GB" sz="2800" b="1" i="0" u="none" strike="noStrike" noProof="0" dirty="0">
                          <a:solidFill>
                            <a:schemeClr val="dk1"/>
                          </a:solidFill>
                          <a:latin typeface="Abadi Extra Light"/>
                        </a:rPr>
                        <a:t>6/7</a:t>
                      </a:r>
                      <a:endParaRPr lang="en-US" sz="2800" b="1">
                        <a:latin typeface="Abadi Extra Light"/>
                      </a:endParaRPr>
                    </a:p>
                  </a:txBody>
                  <a:tcPr anchor="ctr">
                    <a:solidFill>
                      <a:schemeClr val="accent4"/>
                    </a:solidFill>
                  </a:tcPr>
                </a:tc>
                <a:tc>
                  <a:txBody>
                    <a:bodyPr/>
                    <a:lstStyle/>
                    <a:p>
                      <a:pPr lvl="0" algn="l">
                        <a:lnSpc>
                          <a:spcPct val="100000"/>
                        </a:lnSpc>
                        <a:spcBef>
                          <a:spcPts val="0"/>
                        </a:spcBef>
                        <a:spcAft>
                          <a:spcPts val="0"/>
                        </a:spcAft>
                        <a:buNone/>
                      </a:pPr>
                      <a:r>
                        <a:rPr lang="en-US" sz="2800" b="0" i="0" u="none" strike="noStrike" baseline="0" noProof="0" dirty="0">
                          <a:latin typeface="Abadi Extra Light"/>
                        </a:rPr>
                        <a:t>Evaluate situations where conflict has arisen and explore how they could have been resolved</a:t>
                      </a:r>
                      <a:endParaRPr lang="en-GB" sz="2800" b="0" i="0" u="none" strike="noStrike" baseline="0" noProof="0" dirty="0">
                        <a:latin typeface="Abadi Extra Light"/>
                      </a:endParaRPr>
                    </a:p>
                  </a:txBody>
                  <a:tcPr anchor="ctr"/>
                </a:tc>
                <a:extLst>
                  <a:ext uri="{0D108BD9-81ED-4DB2-BD59-A6C34878D82A}">
                    <a16:rowId xmlns:a16="http://schemas.microsoft.com/office/drawing/2014/main" val="3742384586"/>
                  </a:ext>
                </a:extLst>
              </a:tr>
              <a:tr h="1028330">
                <a:tc>
                  <a:txBody>
                    <a:bodyPr/>
                    <a:lstStyle/>
                    <a:p>
                      <a:pPr algn="ctr"/>
                      <a:r>
                        <a:rPr lang="en-US" sz="2800" b="1" dirty="0">
                          <a:latin typeface="Abadi Extra Light"/>
                        </a:rPr>
                        <a:t>5</a:t>
                      </a:r>
                    </a:p>
                  </a:txBody>
                  <a:tcPr anchor="ctr">
                    <a:solidFill>
                      <a:schemeClr val="accent4">
                        <a:lumMod val="60000"/>
                        <a:lumOff val="40000"/>
                      </a:schemeClr>
                    </a:solidFill>
                  </a:tcPr>
                </a:tc>
                <a:tc>
                  <a:txBody>
                    <a:bodyPr/>
                    <a:lstStyle/>
                    <a:p>
                      <a:pPr lvl="0" algn="l">
                        <a:lnSpc>
                          <a:spcPct val="100000"/>
                        </a:lnSpc>
                        <a:spcBef>
                          <a:spcPts val="0"/>
                        </a:spcBef>
                        <a:spcAft>
                          <a:spcPts val="0"/>
                        </a:spcAft>
                        <a:buNone/>
                      </a:pPr>
                      <a:r>
                        <a:rPr lang="en-US" sz="2800" b="0" i="0" u="none" strike="noStrike" baseline="0" noProof="0" dirty="0">
                          <a:latin typeface="Abadi Extra Light"/>
                        </a:rPr>
                        <a:t>Explore how you can access help if you are ever being bullied online</a:t>
                      </a:r>
                      <a:endParaRPr lang="en-GB" sz="2800" b="0" i="0" u="none" strike="noStrike" baseline="0" noProof="0" dirty="0">
                        <a:latin typeface="Abadi Extra Light"/>
                      </a:endParaRPr>
                    </a:p>
                  </a:txBody>
                  <a:tcPr anchor="ctr"/>
                </a:tc>
                <a:extLst>
                  <a:ext uri="{0D108BD9-81ED-4DB2-BD59-A6C34878D82A}">
                    <a16:rowId xmlns:a16="http://schemas.microsoft.com/office/drawing/2014/main" val="2285964333"/>
                  </a:ext>
                </a:extLst>
              </a:tr>
              <a:tr h="1028330">
                <a:tc>
                  <a:txBody>
                    <a:bodyPr/>
                    <a:lstStyle/>
                    <a:p>
                      <a:pPr algn="ctr"/>
                      <a:r>
                        <a:rPr lang="en-US" sz="2800" b="1" dirty="0">
                          <a:latin typeface="Abadi Extra Light"/>
                        </a:rPr>
                        <a:t>4</a:t>
                      </a:r>
                    </a:p>
                  </a:txBody>
                  <a:tcPr anchor="ctr">
                    <a:solidFill>
                      <a:schemeClr val="accent4">
                        <a:lumMod val="40000"/>
                        <a:lumOff val="60000"/>
                      </a:schemeClr>
                    </a:solidFill>
                  </a:tcPr>
                </a:tc>
                <a:tc>
                  <a:txBody>
                    <a:bodyPr/>
                    <a:lstStyle/>
                    <a:p>
                      <a:pPr lvl="0" algn="l">
                        <a:lnSpc>
                          <a:spcPct val="100000"/>
                        </a:lnSpc>
                        <a:spcBef>
                          <a:spcPts val="0"/>
                        </a:spcBef>
                        <a:spcAft>
                          <a:spcPts val="0"/>
                        </a:spcAft>
                        <a:buNone/>
                      </a:pPr>
                      <a:r>
                        <a:rPr lang="en-US" sz="2800" b="0" i="0" u="none" strike="noStrike" baseline="0" noProof="0" dirty="0">
                          <a:latin typeface="Abadi Extra Light"/>
                        </a:rPr>
                        <a:t>Explain why cyberbullying can have the same effect as being bullied ‘offline’</a:t>
                      </a:r>
                      <a:endParaRPr lang="en-GB" sz="2800" b="0" i="0" u="none" strike="noStrike" baseline="0" noProof="0" dirty="0">
                        <a:latin typeface="Abadi Extra Light"/>
                      </a:endParaRPr>
                    </a:p>
                  </a:txBody>
                  <a:tcPr anchor="ctr"/>
                </a:tc>
                <a:extLst>
                  <a:ext uri="{0D108BD9-81ED-4DB2-BD59-A6C34878D82A}">
                    <a16:rowId xmlns:a16="http://schemas.microsoft.com/office/drawing/2014/main" val="1938368647"/>
                  </a:ext>
                </a:extLst>
              </a:tr>
              <a:tr h="1028330">
                <a:tc>
                  <a:txBody>
                    <a:bodyPr/>
                    <a:lstStyle/>
                    <a:p>
                      <a:pPr algn="ctr"/>
                      <a:r>
                        <a:rPr lang="en-US" sz="2800" b="1" dirty="0">
                          <a:latin typeface="Abadi Extra Light"/>
                        </a:rPr>
                        <a:t>3</a:t>
                      </a:r>
                    </a:p>
                  </a:txBody>
                  <a:tcPr anchor="ctr">
                    <a:solidFill>
                      <a:schemeClr val="accent4">
                        <a:lumMod val="20000"/>
                        <a:lumOff val="80000"/>
                      </a:schemeClr>
                    </a:solidFill>
                  </a:tcPr>
                </a:tc>
                <a:tc>
                  <a:txBody>
                    <a:bodyPr/>
                    <a:lstStyle/>
                    <a:p>
                      <a:pPr lvl="0" algn="l">
                        <a:lnSpc>
                          <a:spcPct val="100000"/>
                        </a:lnSpc>
                        <a:spcBef>
                          <a:spcPts val="0"/>
                        </a:spcBef>
                        <a:spcAft>
                          <a:spcPts val="0"/>
                        </a:spcAft>
                        <a:buNone/>
                      </a:pPr>
                      <a:r>
                        <a:rPr lang="en-US" sz="2800" b="0" i="0" u="none" strike="noStrike" baseline="0" noProof="0" dirty="0">
                          <a:latin typeface="Abadi Extra Light"/>
                        </a:rPr>
                        <a:t>Understand the difference between bullying and cyberbullying</a:t>
                      </a:r>
                      <a:endParaRPr lang="en-GB" sz="2800" b="0" i="0" u="none" strike="noStrike" baseline="0" noProof="0" dirty="0">
                        <a:latin typeface="Abadi Extra Light"/>
                      </a:endParaRPr>
                    </a:p>
                  </a:txBody>
                  <a:tcPr anchor="ctr"/>
                </a:tc>
                <a:extLst>
                  <a:ext uri="{0D108BD9-81ED-4DB2-BD59-A6C34878D82A}">
                    <a16:rowId xmlns:a16="http://schemas.microsoft.com/office/drawing/2014/main" val="4131796470"/>
                  </a:ext>
                </a:extLst>
              </a:tr>
            </a:tbl>
          </a:graphicData>
        </a:graphic>
      </p:graphicFrame>
    </p:spTree>
    <p:extLst>
      <p:ext uri="{BB962C8B-B14F-4D97-AF65-F5344CB8AC3E}">
        <p14:creationId xmlns:p14="http://schemas.microsoft.com/office/powerpoint/2010/main" val="298778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Connect</a:t>
            </a:r>
            <a:endParaRPr lang="en-US" sz="4800" dirty="0">
              <a:solidFill>
                <a:schemeClr val="bg1"/>
              </a:solidFill>
              <a:latin typeface="Abadi Extra Light"/>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sp>
        <p:nvSpPr>
          <p:cNvPr id="4" name="Content Placeholder 3"/>
          <p:cNvSpPr>
            <a:spLocks noGrp="1"/>
          </p:cNvSpPr>
          <p:nvPr>
            <p:ph idx="1"/>
          </p:nvPr>
        </p:nvSpPr>
        <p:spPr>
          <a:xfrm>
            <a:off x="836628" y="1820866"/>
            <a:ext cx="10515600" cy="644818"/>
          </a:xfrm>
        </p:spPr>
        <p:txBody>
          <a:bodyPr/>
          <a:lstStyle/>
          <a:p>
            <a:pPr marL="0" indent="0" algn="ctr">
              <a:buNone/>
            </a:pPr>
            <a:r>
              <a:rPr lang="en-GB" b="1" dirty="0">
                <a:latin typeface="Lato Heavy" panose="020F0502020204030203" pitchFamily="34" charset="0"/>
                <a:ea typeface="Lato Heavy" panose="020F0502020204030203" pitchFamily="34" charset="0"/>
                <a:cs typeface="Lato Heavy" panose="020F0502020204030203" pitchFamily="34" charset="0"/>
              </a:rPr>
              <a:t>Your friend posts a comment on social media:</a:t>
            </a:r>
          </a:p>
          <a:p>
            <a:pPr marL="0" indent="0" algn="ctr">
              <a:buNone/>
            </a:pPr>
            <a:endParaRPr lang="en-GB" dirty="0">
              <a:latin typeface="Lato Heavy" panose="020F0502020204030203" pitchFamily="34" charset="0"/>
              <a:ea typeface="Lato Heavy" panose="020F0502020204030203" pitchFamily="34" charset="0"/>
              <a:cs typeface="Lato Heavy" panose="020F0502020204030203" pitchFamily="34" charset="0"/>
            </a:endParaRPr>
          </a:p>
          <a:p>
            <a:endParaRPr lang="en-GB" dirty="0"/>
          </a:p>
        </p:txBody>
      </p:sp>
      <p:grpSp>
        <p:nvGrpSpPr>
          <p:cNvPr id="3" name="Group 2"/>
          <p:cNvGrpSpPr/>
          <p:nvPr/>
        </p:nvGrpSpPr>
        <p:grpSpPr>
          <a:xfrm>
            <a:off x="1680238" y="2365128"/>
            <a:ext cx="8560413" cy="1210963"/>
            <a:chOff x="1680238" y="2521884"/>
            <a:chExt cx="8560413" cy="1210963"/>
          </a:xfrm>
        </p:grpSpPr>
        <p:sp>
          <p:nvSpPr>
            <p:cNvPr id="8" name="Rectangle: Rounded Corners 7">
              <a:extLst>
                <a:ext uri="{FF2B5EF4-FFF2-40B4-BE49-F238E27FC236}">
                  <a16:creationId xmlns:a16="http://schemas.microsoft.com/office/drawing/2014/main" id="{C6E92597-B896-4C62-B269-BF692D007822}"/>
                </a:ext>
              </a:extLst>
            </p:cNvPr>
            <p:cNvSpPr/>
            <p:nvPr/>
          </p:nvSpPr>
          <p:spPr>
            <a:xfrm>
              <a:off x="1680238" y="2521884"/>
              <a:ext cx="8560413" cy="1210963"/>
            </a:xfrm>
            <a:custGeom>
              <a:avLst/>
              <a:gdLst>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150344 w 8241956"/>
                <a:gd name="connsiteY6" fmla="*/ 902043 h 902043"/>
                <a:gd name="connsiteX7" fmla="*/ 0 w 8241956"/>
                <a:gd name="connsiteY7" fmla="*/ 751699 h 902043"/>
                <a:gd name="connsiteX8" fmla="*/ 0 w 8241956"/>
                <a:gd name="connsiteY8" fmla="*/ 150344 h 902043"/>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370702 w 8241956"/>
                <a:gd name="connsiteY6" fmla="*/ 902043 h 902043"/>
                <a:gd name="connsiteX7" fmla="*/ 150344 w 8241956"/>
                <a:gd name="connsiteY7" fmla="*/ 902043 h 902043"/>
                <a:gd name="connsiteX8" fmla="*/ 0 w 8241956"/>
                <a:gd name="connsiteY8" fmla="*/ 751699 h 902043"/>
                <a:gd name="connsiteX9" fmla="*/ 0 w 8241956"/>
                <a:gd name="connsiteY9" fmla="*/ 150344 h 902043"/>
                <a:gd name="connsiteX0" fmla="*/ 318457 w 8560413"/>
                <a:gd name="connsiteY0" fmla="*/ 150344 h 1210962"/>
                <a:gd name="connsiteX1" fmla="*/ 468801 w 8560413"/>
                <a:gd name="connsiteY1" fmla="*/ 0 h 1210962"/>
                <a:gd name="connsiteX2" fmla="*/ 8410069 w 8560413"/>
                <a:gd name="connsiteY2" fmla="*/ 0 h 1210962"/>
                <a:gd name="connsiteX3" fmla="*/ 8560413 w 8560413"/>
                <a:gd name="connsiteY3" fmla="*/ 150344 h 1210962"/>
                <a:gd name="connsiteX4" fmla="*/ 8560413 w 8560413"/>
                <a:gd name="connsiteY4" fmla="*/ 751699 h 1210962"/>
                <a:gd name="connsiteX5" fmla="*/ 8410069 w 8560413"/>
                <a:gd name="connsiteY5" fmla="*/ 902043 h 1210962"/>
                <a:gd name="connsiteX6" fmla="*/ 689159 w 8560413"/>
                <a:gd name="connsiteY6" fmla="*/ 902043 h 1210962"/>
                <a:gd name="connsiteX7" fmla="*/ 11601 w 8560413"/>
                <a:gd name="connsiteY7" fmla="*/ 1210962 h 1210962"/>
                <a:gd name="connsiteX8" fmla="*/ 318457 w 8560413"/>
                <a:gd name="connsiteY8" fmla="*/ 751699 h 1210962"/>
                <a:gd name="connsiteX9" fmla="*/ 318457 w 8560413"/>
                <a:gd name="connsiteY9" fmla="*/ 150344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0413" h="1210962">
                  <a:moveTo>
                    <a:pt x="318457" y="150344"/>
                  </a:moveTo>
                  <a:cubicBezTo>
                    <a:pt x="318457" y="67311"/>
                    <a:pt x="385768" y="0"/>
                    <a:pt x="468801" y="0"/>
                  </a:cubicBezTo>
                  <a:lnTo>
                    <a:pt x="8410069" y="0"/>
                  </a:lnTo>
                  <a:cubicBezTo>
                    <a:pt x="8493102" y="0"/>
                    <a:pt x="8560413" y="67311"/>
                    <a:pt x="8560413" y="150344"/>
                  </a:cubicBezTo>
                  <a:lnTo>
                    <a:pt x="8560413" y="751699"/>
                  </a:lnTo>
                  <a:cubicBezTo>
                    <a:pt x="8560413" y="834732"/>
                    <a:pt x="8493102" y="902043"/>
                    <a:pt x="8410069" y="902043"/>
                  </a:cubicBezTo>
                  <a:lnTo>
                    <a:pt x="689159" y="902043"/>
                  </a:lnTo>
                  <a:lnTo>
                    <a:pt x="11601" y="1210962"/>
                  </a:lnTo>
                  <a:cubicBezTo>
                    <a:pt x="-71432" y="1210962"/>
                    <a:pt x="318457" y="834732"/>
                    <a:pt x="318457" y="751699"/>
                  </a:cubicBezTo>
                  <a:lnTo>
                    <a:pt x="318457" y="150344"/>
                  </a:lnTo>
                  <a:close/>
                </a:path>
              </a:pathLst>
            </a:custGeom>
            <a:solidFill>
              <a:schemeClr val="bg1">
                <a:alpha val="50000"/>
              </a:schemeClr>
            </a:solidFill>
            <a:ln>
              <a:solidFill>
                <a:schemeClr val="dk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alpha val="50000"/>
                  </a:schemeClr>
                </a:solidFill>
              </a:endParaRPr>
            </a:p>
          </p:txBody>
        </p:sp>
        <p:sp>
          <p:nvSpPr>
            <p:cNvPr id="9" name="TextBox 8">
              <a:extLst>
                <a:ext uri="{FF2B5EF4-FFF2-40B4-BE49-F238E27FC236}">
                  <a16:creationId xmlns:a16="http://schemas.microsoft.com/office/drawing/2014/main" id="{30011EA2-2C0A-4515-A176-900E917A854F}"/>
                </a:ext>
              </a:extLst>
            </p:cNvPr>
            <p:cNvSpPr txBox="1"/>
            <p:nvPr/>
          </p:nvSpPr>
          <p:spPr>
            <a:xfrm>
              <a:off x="2074244" y="2660069"/>
              <a:ext cx="7772401" cy="572464"/>
            </a:xfrm>
            <a:prstGeom prst="rect">
              <a:avLst/>
            </a:prstGeom>
            <a:noFill/>
          </p:spPr>
          <p:txBody>
            <a:bodyPr wrap="square" rtlCol="0">
              <a:spAutoFit/>
            </a:bodyPr>
            <a:lstStyle/>
            <a:p>
              <a:pPr algn="ctr">
                <a:lnSpc>
                  <a:spcPct val="13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Feeling sad…why won’t people just leave me alone?? </a:t>
              </a:r>
            </a:p>
          </p:txBody>
        </p:sp>
        <p:grpSp>
          <p:nvGrpSpPr>
            <p:cNvPr id="10" name="Group 9">
              <a:extLst>
                <a:ext uri="{FF2B5EF4-FFF2-40B4-BE49-F238E27FC236}">
                  <a16:creationId xmlns:a16="http://schemas.microsoft.com/office/drawing/2014/main" id="{27F666F6-3A98-4709-B910-06D6673CD341}"/>
                </a:ext>
              </a:extLst>
            </p:cNvPr>
            <p:cNvGrpSpPr/>
            <p:nvPr/>
          </p:nvGrpSpPr>
          <p:grpSpPr>
            <a:xfrm>
              <a:off x="9646573" y="2716839"/>
              <a:ext cx="439353" cy="439353"/>
              <a:chOff x="704008" y="2538771"/>
              <a:chExt cx="914400" cy="914400"/>
            </a:xfrm>
          </p:grpSpPr>
          <p:sp>
            <p:nvSpPr>
              <p:cNvPr id="11" name="Oval 10">
                <a:extLst>
                  <a:ext uri="{FF2B5EF4-FFF2-40B4-BE49-F238E27FC236}">
                    <a16:creationId xmlns:a16="http://schemas.microsoft.com/office/drawing/2014/main" id="{759B2C70-72CF-474F-9595-C5BAED2ACB3B}"/>
                  </a:ext>
                </a:extLst>
              </p:cNvPr>
              <p:cNvSpPr/>
              <p:nvPr/>
            </p:nvSpPr>
            <p:spPr>
              <a:xfrm>
                <a:off x="827903" y="2631989"/>
                <a:ext cx="679622" cy="704216"/>
              </a:xfrm>
              <a:prstGeom prst="ellips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rgbClr val="FFFF99"/>
                  </a:solidFill>
                </a:endParaRPr>
              </a:p>
            </p:txBody>
          </p:sp>
          <p:pic>
            <p:nvPicPr>
              <p:cNvPr id="13" name="Graphic 2" descr="Sad Face with No Fill">
                <a:extLst>
                  <a:ext uri="{FF2B5EF4-FFF2-40B4-BE49-F238E27FC236}">
                    <a16:creationId xmlns:a16="http://schemas.microsoft.com/office/drawing/2014/main" id="{EBF93A88-1DEA-4C15-B31B-059B8F8B87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008" y="2538771"/>
                <a:ext cx="914400" cy="914400"/>
              </a:xfrm>
              <a:prstGeom prst="rect">
                <a:avLst/>
              </a:prstGeom>
            </p:spPr>
          </p:pic>
        </p:grpSp>
      </p:grpSp>
      <p:sp>
        <p:nvSpPr>
          <p:cNvPr id="17" name="TextBox 16">
            <a:extLst>
              <a:ext uri="{FF2B5EF4-FFF2-40B4-BE49-F238E27FC236}">
                <a16:creationId xmlns:a16="http://schemas.microsoft.com/office/drawing/2014/main" id="{D7B4F698-551F-4510-A04B-45711030237D}"/>
              </a:ext>
            </a:extLst>
          </p:cNvPr>
          <p:cNvSpPr txBox="1"/>
          <p:nvPr/>
        </p:nvSpPr>
        <p:spPr>
          <a:xfrm>
            <a:off x="2706624" y="3434134"/>
            <a:ext cx="6778752" cy="3139321"/>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would your first action be after reading this?</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other words would you use to describe your friend’s emotions? </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Why do you think your friend has posted this?</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would you support your friend? (Verbal face-to-face contact, online discussion, etc.)</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Would you involve other people such as family or friends?</a:t>
            </a:r>
          </a:p>
        </p:txBody>
      </p:sp>
    </p:spTree>
    <p:extLst>
      <p:ext uri="{BB962C8B-B14F-4D97-AF65-F5344CB8AC3E}">
        <p14:creationId xmlns:p14="http://schemas.microsoft.com/office/powerpoint/2010/main" val="70442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Connect</a:t>
            </a:r>
            <a:endParaRPr lang="en-US" sz="4800" dirty="0">
              <a:solidFill>
                <a:schemeClr val="bg1"/>
              </a:solidFill>
              <a:latin typeface="Abadi Extra Light"/>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grpSp>
        <p:nvGrpSpPr>
          <p:cNvPr id="6" name="Group 5"/>
          <p:cNvGrpSpPr/>
          <p:nvPr/>
        </p:nvGrpSpPr>
        <p:grpSpPr>
          <a:xfrm>
            <a:off x="1385711" y="1338348"/>
            <a:ext cx="9420578" cy="5233997"/>
            <a:chOff x="1459523" y="1338348"/>
            <a:chExt cx="9420578" cy="5233997"/>
          </a:xfrm>
        </p:grpSpPr>
        <p:sp>
          <p:nvSpPr>
            <p:cNvPr id="18" name="TextBox 17">
              <a:extLst>
                <a:ext uri="{FF2B5EF4-FFF2-40B4-BE49-F238E27FC236}">
                  <a16:creationId xmlns:a16="http://schemas.microsoft.com/office/drawing/2014/main" id="{4D4FA945-C7E7-4E3C-8E09-CB28D0DAF023}"/>
                </a:ext>
              </a:extLst>
            </p:cNvPr>
            <p:cNvSpPr txBox="1"/>
            <p:nvPr/>
          </p:nvSpPr>
          <p:spPr>
            <a:xfrm>
              <a:off x="1912433" y="1338348"/>
              <a:ext cx="8168137" cy="3654847"/>
            </a:xfrm>
            <a:prstGeom prst="rect">
              <a:avLst/>
            </a:prstGeom>
            <a:noFill/>
          </p:spPr>
          <p:txBody>
            <a:bodyPr wrap="square" rtlCol="0">
              <a:spAutoFit/>
            </a:bodyPr>
            <a:lstStyle/>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about understanding the meaning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describing the impact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how to respond appropriately to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where to seek support and advice on bullying and cyberbullying?</a:t>
              </a:r>
            </a:p>
            <a:p>
              <a:pPr>
                <a:lnSpc>
                  <a:spcPct val="5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18">
              <a:extLst>
                <a:ext uri="{FF2B5EF4-FFF2-40B4-BE49-F238E27FC236}">
                  <a16:creationId xmlns:a16="http://schemas.microsoft.com/office/drawing/2014/main" id="{EEF2E39A-F481-408A-9CF4-094FA99903DE}"/>
                </a:ext>
              </a:extLst>
            </p:cNvPr>
            <p:cNvSpPr txBox="1"/>
            <p:nvPr/>
          </p:nvSpPr>
          <p:spPr>
            <a:xfrm>
              <a:off x="6914029" y="6172235"/>
              <a:ext cx="3966072" cy="400110"/>
            </a:xfrm>
            <a:prstGeom prst="rect">
              <a:avLst/>
            </a:prstGeom>
            <a:noFill/>
          </p:spPr>
          <p:txBody>
            <a:bodyPr wrap="square" rtlCol="0">
              <a:spAutoFit/>
            </a:bodyPr>
            <a:lstStyle/>
            <a:p>
              <a:pPr algn="r"/>
              <a:r>
                <a:rPr lang="en-GB" sz="2000" dirty="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20" name="TextBox 19">
              <a:extLst>
                <a:ext uri="{FF2B5EF4-FFF2-40B4-BE49-F238E27FC236}">
                  <a16:creationId xmlns:a16="http://schemas.microsoft.com/office/drawing/2014/main" id="{3C04CC91-EC57-4BC3-9689-B735DF1C353D}"/>
                </a:ext>
              </a:extLst>
            </p:cNvPr>
            <p:cNvSpPr txBox="1"/>
            <p:nvPr/>
          </p:nvSpPr>
          <p:spPr>
            <a:xfrm>
              <a:off x="1459523" y="617223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21" name="Rectangle 20">
              <a:extLst>
                <a:ext uri="{FF2B5EF4-FFF2-40B4-BE49-F238E27FC236}">
                  <a16:creationId xmlns:a16="http://schemas.microsoft.com/office/drawing/2014/main" id="{8660DA31-82B8-4D8F-9FF4-E1935A471BA6}"/>
                </a:ext>
              </a:extLst>
            </p:cNvPr>
            <p:cNvSpPr/>
            <p:nvPr/>
          </p:nvSpPr>
          <p:spPr>
            <a:xfrm>
              <a:off x="2122121" y="567218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Oval 21">
              <a:extLst>
                <a:ext uri="{FF2B5EF4-FFF2-40B4-BE49-F238E27FC236}">
                  <a16:creationId xmlns:a16="http://schemas.microsoft.com/office/drawing/2014/main" id="{C755D330-D308-4926-8ADC-E07910D17F7A}"/>
                </a:ext>
              </a:extLst>
            </p:cNvPr>
            <p:cNvSpPr/>
            <p:nvPr/>
          </p:nvSpPr>
          <p:spPr>
            <a:xfrm>
              <a:off x="10070003" y="5324899"/>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5EABCBB-4A6A-4233-974E-A85AD0171F2B}"/>
                </a:ext>
              </a:extLst>
            </p:cNvPr>
            <p:cNvSpPr/>
            <p:nvPr/>
          </p:nvSpPr>
          <p:spPr>
            <a:xfrm>
              <a:off x="1497724" y="5332770"/>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A2A0452-9483-40BB-A6C3-87193DE4637E}"/>
                </a:ext>
              </a:extLst>
            </p:cNvPr>
            <p:cNvSpPr txBox="1"/>
            <p:nvPr/>
          </p:nvSpPr>
          <p:spPr>
            <a:xfrm>
              <a:off x="10031802" y="538768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25" name="TextBox 24">
              <a:extLst>
                <a:ext uri="{FF2B5EF4-FFF2-40B4-BE49-F238E27FC236}">
                  <a16:creationId xmlns:a16="http://schemas.microsoft.com/office/drawing/2014/main" id="{59A308D2-6556-47CD-A45D-FE43519A6B54}"/>
                </a:ext>
              </a:extLst>
            </p:cNvPr>
            <p:cNvSpPr txBox="1"/>
            <p:nvPr/>
          </p:nvSpPr>
          <p:spPr>
            <a:xfrm>
              <a:off x="1459523" y="538768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26" name="Rectangle: Rounded Corners 87">
              <a:extLst>
                <a:ext uri="{FF2B5EF4-FFF2-40B4-BE49-F238E27FC236}">
                  <a16:creationId xmlns:a16="http://schemas.microsoft.com/office/drawing/2014/main" id="{3CBD7389-EED7-4F2D-89D9-19145C7F4AAF}"/>
                </a:ext>
              </a:extLst>
            </p:cNvPr>
            <p:cNvSpPr/>
            <p:nvPr/>
          </p:nvSpPr>
          <p:spPr>
            <a:xfrm>
              <a:off x="2768249" y="552557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Rounded Corners 88">
              <a:extLst>
                <a:ext uri="{FF2B5EF4-FFF2-40B4-BE49-F238E27FC236}">
                  <a16:creationId xmlns:a16="http://schemas.microsoft.com/office/drawing/2014/main" id="{EB2942FA-D31E-4B70-B5A6-DAF1D5685D01}"/>
                </a:ext>
              </a:extLst>
            </p:cNvPr>
            <p:cNvSpPr/>
            <p:nvPr/>
          </p:nvSpPr>
          <p:spPr>
            <a:xfrm>
              <a:off x="9417528"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Rounded Corners 89">
              <a:extLst>
                <a:ext uri="{FF2B5EF4-FFF2-40B4-BE49-F238E27FC236}">
                  <a16:creationId xmlns:a16="http://schemas.microsoft.com/office/drawing/2014/main" id="{B380856B-B0E3-405E-B2BD-F08F599557AE}"/>
                </a:ext>
              </a:extLst>
            </p:cNvPr>
            <p:cNvSpPr/>
            <p:nvPr/>
          </p:nvSpPr>
          <p:spPr>
            <a:xfrm>
              <a:off x="3590907"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Rounded Corners 90">
              <a:extLst>
                <a:ext uri="{FF2B5EF4-FFF2-40B4-BE49-F238E27FC236}">
                  <a16:creationId xmlns:a16="http://schemas.microsoft.com/office/drawing/2014/main" id="{D79E7511-E24C-40E8-A796-D3758293D8E4}"/>
                </a:ext>
              </a:extLst>
            </p:cNvPr>
            <p:cNvSpPr/>
            <p:nvPr/>
          </p:nvSpPr>
          <p:spPr>
            <a:xfrm>
              <a:off x="8585151"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Rounded Corners 91">
              <a:extLst>
                <a:ext uri="{FF2B5EF4-FFF2-40B4-BE49-F238E27FC236}">
                  <a16:creationId xmlns:a16="http://schemas.microsoft.com/office/drawing/2014/main" id="{72796F3C-3790-45BC-BBF9-FE486953122D}"/>
                </a:ext>
              </a:extLst>
            </p:cNvPr>
            <p:cNvSpPr/>
            <p:nvPr/>
          </p:nvSpPr>
          <p:spPr>
            <a:xfrm>
              <a:off x="7752777"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Rounded Corners 92">
              <a:extLst>
                <a:ext uri="{FF2B5EF4-FFF2-40B4-BE49-F238E27FC236}">
                  <a16:creationId xmlns:a16="http://schemas.microsoft.com/office/drawing/2014/main" id="{3A681EA8-513C-499E-9916-E1D4B99B54CD}"/>
                </a:ext>
              </a:extLst>
            </p:cNvPr>
            <p:cNvSpPr/>
            <p:nvPr/>
          </p:nvSpPr>
          <p:spPr>
            <a:xfrm>
              <a:off x="4423281"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Rounded Corners 93">
              <a:extLst>
                <a:ext uri="{FF2B5EF4-FFF2-40B4-BE49-F238E27FC236}">
                  <a16:creationId xmlns:a16="http://schemas.microsoft.com/office/drawing/2014/main" id="{CB0A4972-8CA1-4A88-B33E-C7761D1F2958}"/>
                </a:ext>
              </a:extLst>
            </p:cNvPr>
            <p:cNvSpPr/>
            <p:nvPr/>
          </p:nvSpPr>
          <p:spPr>
            <a:xfrm>
              <a:off x="5255655"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Rounded Corners 94">
              <a:extLst>
                <a:ext uri="{FF2B5EF4-FFF2-40B4-BE49-F238E27FC236}">
                  <a16:creationId xmlns:a16="http://schemas.microsoft.com/office/drawing/2014/main" id="{54DF76B9-18D5-4D0C-AE23-9DCA53D28B8D}"/>
                </a:ext>
              </a:extLst>
            </p:cNvPr>
            <p:cNvSpPr/>
            <p:nvPr/>
          </p:nvSpPr>
          <p:spPr>
            <a:xfrm>
              <a:off x="6920403"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Rounded Corners 95">
              <a:extLst>
                <a:ext uri="{FF2B5EF4-FFF2-40B4-BE49-F238E27FC236}">
                  <a16:creationId xmlns:a16="http://schemas.microsoft.com/office/drawing/2014/main" id="{3E6B3DC2-37E7-4954-949B-4FFC296D1B55}"/>
                </a:ext>
              </a:extLst>
            </p:cNvPr>
            <p:cNvSpPr/>
            <p:nvPr/>
          </p:nvSpPr>
          <p:spPr>
            <a:xfrm>
              <a:off x="6088029" y="552557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65832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Activate</a:t>
            </a:r>
            <a:endParaRPr lang="en-US" sz="4800" dirty="0">
              <a:solidFill>
                <a:schemeClr val="bg1"/>
              </a:solidFill>
              <a:latin typeface="Abadi Extra Light"/>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sp>
        <p:nvSpPr>
          <p:cNvPr id="10" name="Google Shape;173;p24">
            <a:extLst>
              <a:ext uri="{FF2B5EF4-FFF2-40B4-BE49-F238E27FC236}">
                <a16:creationId xmlns:a16="http://schemas.microsoft.com/office/drawing/2014/main" id="{11274C6A-ED06-4F23-BFBF-285BD6390A5A}"/>
              </a:ext>
            </a:extLst>
          </p:cNvPr>
          <p:cNvSpPr txBox="1"/>
          <p:nvPr/>
        </p:nvSpPr>
        <p:spPr>
          <a:xfrm>
            <a:off x="-5450" y="2317712"/>
            <a:ext cx="9645508" cy="868200"/>
          </a:xfrm>
          <a:prstGeom prst="rect">
            <a:avLst/>
          </a:prstGeom>
          <a:solidFill>
            <a:srgbClr val="8BC34A"/>
          </a:solidFill>
          <a:ln>
            <a:noFill/>
          </a:ln>
        </p:spPr>
        <p:txBody>
          <a:bodyPr spcFirstLastPara="1" wrap="square" lIns="91425" tIns="91425" rIns="91425" bIns="91425"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Lato Medium" panose="020F0502020204030203" pitchFamily="34" charset="0"/>
                <a:ea typeface="Lato Medium" panose="020F0502020204030203" pitchFamily="34" charset="0"/>
                <a:cs typeface="Lato Medium" panose="020F0502020204030203" pitchFamily="34" charset="0"/>
              </a:rPr>
              <a:t>What stressful situations occur online?</a:t>
            </a:r>
          </a:p>
        </p:txBody>
      </p:sp>
      <p:sp>
        <p:nvSpPr>
          <p:cNvPr id="11" name="Google Shape;174;p24">
            <a:extLst>
              <a:ext uri="{FF2B5EF4-FFF2-40B4-BE49-F238E27FC236}">
                <a16:creationId xmlns:a16="http://schemas.microsoft.com/office/drawing/2014/main" id="{045A1BC1-EF5D-4ECA-AB9D-2D000BAE4444}"/>
              </a:ext>
            </a:extLst>
          </p:cNvPr>
          <p:cNvSpPr txBox="1"/>
          <p:nvPr/>
        </p:nvSpPr>
        <p:spPr>
          <a:xfrm>
            <a:off x="-5550" y="3365837"/>
            <a:ext cx="9645508" cy="868200"/>
          </a:xfrm>
          <a:prstGeom prst="rect">
            <a:avLst/>
          </a:prstGeom>
          <a:solidFill>
            <a:srgbClr val="F44336"/>
          </a:solidFill>
          <a:ln>
            <a:noFill/>
          </a:ln>
        </p:spPr>
        <p:txBody>
          <a:bodyPr spcFirstLastPara="1" wrap="square" lIns="91425" tIns="91425" rIns="91425" bIns="91425"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Lato Medium" panose="020F0502020204030203" pitchFamily="34" charset="0"/>
                <a:ea typeface="Lato Medium" panose="020F0502020204030203" pitchFamily="34" charset="0"/>
                <a:cs typeface="Lato Medium" panose="020F0502020204030203" pitchFamily="34" charset="0"/>
              </a:rPr>
              <a:t>What can be the cause of online arguments?</a:t>
            </a:r>
          </a:p>
        </p:txBody>
      </p:sp>
      <p:sp>
        <p:nvSpPr>
          <p:cNvPr id="13" name="Google Shape;175;p24">
            <a:extLst>
              <a:ext uri="{FF2B5EF4-FFF2-40B4-BE49-F238E27FC236}">
                <a16:creationId xmlns:a16="http://schemas.microsoft.com/office/drawing/2014/main" id="{BD3EA7E7-F024-4492-BD6B-8D1AE093F69C}"/>
              </a:ext>
            </a:extLst>
          </p:cNvPr>
          <p:cNvSpPr txBox="1"/>
          <p:nvPr/>
        </p:nvSpPr>
        <p:spPr>
          <a:xfrm>
            <a:off x="-5550" y="4413962"/>
            <a:ext cx="9645508" cy="868200"/>
          </a:xfrm>
          <a:prstGeom prst="rect">
            <a:avLst/>
          </a:prstGeom>
          <a:solidFill>
            <a:srgbClr val="2196F3"/>
          </a:solidFill>
          <a:ln>
            <a:noFill/>
          </a:ln>
        </p:spPr>
        <p:txBody>
          <a:bodyPr spcFirstLastPara="1" wrap="square" lIns="91425" tIns="91425" rIns="91425" bIns="91425"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Lato Medium" panose="020F0502020204030203" pitchFamily="34" charset="0"/>
                <a:ea typeface="Lato Medium" panose="020F0502020204030203" pitchFamily="34" charset="0"/>
                <a:cs typeface="Lato Medium" panose="020F0502020204030203" pitchFamily="34" charset="0"/>
              </a:rPr>
              <a:t>How can we avoid or get out of conflict online?</a:t>
            </a:r>
          </a:p>
        </p:txBody>
      </p:sp>
      <p:sp>
        <p:nvSpPr>
          <p:cNvPr id="5" name="Content Placeholder 2">
            <a:extLst>
              <a:ext uri="{FF2B5EF4-FFF2-40B4-BE49-F238E27FC236}">
                <a16:creationId xmlns:a16="http://schemas.microsoft.com/office/drawing/2014/main" id="{2DBF1736-5551-4035-B85C-31BD46422176}"/>
              </a:ext>
            </a:extLst>
          </p:cNvPr>
          <p:cNvSpPr>
            <a:spLocks noGrp="1"/>
          </p:cNvSpPr>
          <p:nvPr>
            <p:ph idx="1"/>
          </p:nvPr>
        </p:nvSpPr>
        <p:spPr>
          <a:xfrm>
            <a:off x="838200" y="1500111"/>
            <a:ext cx="10515600" cy="614497"/>
          </a:xfrm>
        </p:spPr>
        <p:txBody>
          <a:bodyPr vert="horz" lIns="91440" tIns="45720" rIns="91440" bIns="45720" rtlCol="0" anchor="t">
            <a:normAutofit/>
          </a:bodyPr>
          <a:lstStyle/>
          <a:p>
            <a:pPr marL="0" indent="0" algn="ctr">
              <a:lnSpc>
                <a:spcPct val="100000"/>
              </a:lnSpc>
              <a:buNone/>
            </a:pPr>
            <a:r>
              <a:rPr lang="en-US" sz="2600" dirty="0">
                <a:latin typeface="Abadi Extra Light"/>
                <a:cs typeface="Arial"/>
              </a:rPr>
              <a:t>In small groups, consider the following questions on paper</a:t>
            </a:r>
            <a:endParaRPr lang="en-GB" sz="2600" dirty="0">
              <a:latin typeface="Abadi Extra Light"/>
              <a:cs typeface="Arial"/>
            </a:endParaRPr>
          </a:p>
        </p:txBody>
      </p:sp>
      <p:sp>
        <p:nvSpPr>
          <p:cNvPr id="17" name="Google Shape;175;p24">
            <a:extLst>
              <a:ext uri="{FF2B5EF4-FFF2-40B4-BE49-F238E27FC236}">
                <a16:creationId xmlns:a16="http://schemas.microsoft.com/office/drawing/2014/main" id="{482C4064-8821-4179-843C-0E907720EC88}"/>
              </a:ext>
            </a:extLst>
          </p:cNvPr>
          <p:cNvSpPr txBox="1"/>
          <p:nvPr/>
        </p:nvSpPr>
        <p:spPr>
          <a:xfrm>
            <a:off x="-12948" y="5457088"/>
            <a:ext cx="9645508" cy="868200"/>
          </a:xfrm>
          <a:prstGeom prst="rect">
            <a:avLst/>
          </a:prstGeom>
          <a:solidFill>
            <a:schemeClr val="tx1"/>
          </a:solidFill>
          <a:ln>
            <a:solidFill>
              <a:schemeClr val="tx1"/>
            </a:solidFill>
          </a:ln>
        </p:spPr>
        <p:txBody>
          <a:bodyPr spcFirstLastPara="1" wrap="square" lIns="91425" tIns="91425" rIns="91425" bIns="91425"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How does cyberbullying differ from other types of bullying? Why do you think this is?</a:t>
            </a:r>
          </a:p>
        </p:txBody>
      </p:sp>
    </p:spTree>
    <p:extLst>
      <p:ext uri="{BB962C8B-B14F-4D97-AF65-F5344CB8AC3E}">
        <p14:creationId xmlns:p14="http://schemas.microsoft.com/office/powerpoint/2010/main" val="98611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Activate</a:t>
            </a:r>
            <a:endParaRPr lang="en-US" dirty="0">
              <a:solidFill>
                <a:schemeClr val="bg1"/>
              </a:solidFill>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pic>
        <p:nvPicPr>
          <p:cNvPr id="10" name="Picture 1"/>
          <p:cNvPicPr>
            <a:picLocks noChangeAspect="1" noChangeArrowheads="1"/>
          </p:cNvPicPr>
          <p:nvPr/>
        </p:nvPicPr>
        <p:blipFill>
          <a:blip r:embed="rId4" cstate="print"/>
          <a:srcRect l="10153" t="24899" r="42529" b="21946"/>
          <a:stretch>
            <a:fillRect/>
          </a:stretch>
        </p:blipFill>
        <p:spPr bwMode="auto">
          <a:xfrm>
            <a:off x="2195296" y="1438507"/>
            <a:ext cx="7789826" cy="4919890"/>
          </a:xfrm>
          <a:prstGeom prst="rect">
            <a:avLst/>
          </a:prstGeom>
          <a:noFill/>
          <a:ln w="9525">
            <a:noFill/>
            <a:miter lim="800000"/>
            <a:headEnd/>
            <a:tailEnd/>
          </a:ln>
        </p:spPr>
      </p:pic>
    </p:spTree>
    <p:extLst>
      <p:ext uri="{BB962C8B-B14F-4D97-AF65-F5344CB8AC3E}">
        <p14:creationId xmlns:p14="http://schemas.microsoft.com/office/powerpoint/2010/main" val="348279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Activate</a:t>
            </a:r>
            <a:endParaRPr lang="en-US" dirty="0">
              <a:solidFill>
                <a:schemeClr val="bg1"/>
              </a:solidFill>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pic>
        <p:nvPicPr>
          <p:cNvPr id="8" name="Picture 2"/>
          <p:cNvPicPr>
            <a:picLocks noChangeAspect="1" noChangeArrowheads="1"/>
          </p:cNvPicPr>
          <p:nvPr/>
        </p:nvPicPr>
        <p:blipFill>
          <a:blip r:embed="rId4" cstate="print"/>
          <a:srcRect l="10983" t="26375" r="43359" b="8657"/>
          <a:stretch>
            <a:fillRect/>
          </a:stretch>
        </p:blipFill>
        <p:spPr bwMode="auto">
          <a:xfrm>
            <a:off x="2905872" y="1404617"/>
            <a:ext cx="6377111" cy="5101689"/>
          </a:xfrm>
          <a:prstGeom prst="rect">
            <a:avLst/>
          </a:prstGeom>
          <a:noFill/>
          <a:ln w="9525">
            <a:noFill/>
            <a:miter lim="800000"/>
            <a:headEnd/>
            <a:tailEnd/>
          </a:ln>
        </p:spPr>
      </p:pic>
    </p:spTree>
    <p:extLst>
      <p:ext uri="{BB962C8B-B14F-4D97-AF65-F5344CB8AC3E}">
        <p14:creationId xmlns:p14="http://schemas.microsoft.com/office/powerpoint/2010/main" val="217892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Activate</a:t>
            </a:r>
            <a:endParaRPr lang="en-US" dirty="0">
              <a:solidFill>
                <a:schemeClr val="bg1"/>
              </a:solidFill>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pic>
        <p:nvPicPr>
          <p:cNvPr id="9" name="Picture 2"/>
          <p:cNvPicPr>
            <a:picLocks noChangeAspect="1" noChangeArrowheads="1"/>
          </p:cNvPicPr>
          <p:nvPr/>
        </p:nvPicPr>
        <p:blipFill>
          <a:blip r:embed="rId4" cstate="print"/>
          <a:srcRect l="10153" t="13086" r="35057" b="8657"/>
          <a:stretch>
            <a:fillRect/>
          </a:stretch>
        </p:blipFill>
        <p:spPr bwMode="auto">
          <a:xfrm>
            <a:off x="3035591" y="1416206"/>
            <a:ext cx="6106016" cy="4903316"/>
          </a:xfrm>
          <a:prstGeom prst="rect">
            <a:avLst/>
          </a:prstGeom>
          <a:noFill/>
          <a:ln w="9525">
            <a:noFill/>
            <a:miter lim="800000"/>
            <a:headEnd/>
            <a:tailEnd/>
          </a:ln>
        </p:spPr>
      </p:pic>
    </p:spTree>
    <p:extLst>
      <p:ext uri="{BB962C8B-B14F-4D97-AF65-F5344CB8AC3E}">
        <p14:creationId xmlns:p14="http://schemas.microsoft.com/office/powerpoint/2010/main" val="41150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629E67D-A3F9-49A5-829D-FB341CD6A712}"/>
              </a:ext>
            </a:extLst>
          </p:cNvPr>
          <p:cNvSpPr/>
          <p:nvPr/>
        </p:nvSpPr>
        <p:spPr>
          <a:xfrm>
            <a:off x="-13778" y="631846"/>
            <a:ext cx="12202634" cy="1780674"/>
          </a:xfrm>
          <a:prstGeom prst="rect">
            <a:avLst/>
          </a:prstGeom>
          <a:solidFill>
            <a:schemeClr val="accent5">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14" name="Picture 4">
            <a:extLst>
              <a:ext uri="{FF2B5EF4-FFF2-40B4-BE49-F238E27FC236}">
                <a16:creationId xmlns:a16="http://schemas.microsoft.com/office/drawing/2014/main" id="{48B767C4-798B-41CD-8E44-F47C81BA60D5}"/>
              </a:ext>
            </a:extLst>
          </p:cNvPr>
          <p:cNvPicPr>
            <a:picLocks noChangeAspect="1"/>
          </p:cNvPicPr>
          <p:nvPr/>
        </p:nvPicPr>
        <p:blipFill>
          <a:blip r:embed="rId2"/>
          <a:stretch>
            <a:fillRect/>
          </a:stretch>
        </p:blipFill>
        <p:spPr>
          <a:xfrm>
            <a:off x="0" y="137160"/>
            <a:ext cx="12188856" cy="888269"/>
          </a:xfrm>
          <a:prstGeom prst="rect">
            <a:avLst/>
          </a:prstGeom>
        </p:spPr>
      </p:pic>
      <p:sp>
        <p:nvSpPr>
          <p:cNvPr id="2" name="Title 1">
            <a:extLst>
              <a:ext uri="{FF2B5EF4-FFF2-40B4-BE49-F238E27FC236}">
                <a16:creationId xmlns:a16="http://schemas.microsoft.com/office/drawing/2014/main" id="{35AE34DF-1339-434F-9955-4EEDDC50BED9}"/>
              </a:ext>
            </a:extLst>
          </p:cNvPr>
          <p:cNvSpPr>
            <a:spLocks noGrp="1"/>
          </p:cNvSpPr>
          <p:nvPr>
            <p:ph type="title"/>
          </p:nvPr>
        </p:nvSpPr>
        <p:spPr>
          <a:xfrm>
            <a:off x="110971" y="205327"/>
            <a:ext cx="11953136" cy="754063"/>
          </a:xfrm>
        </p:spPr>
        <p:txBody>
          <a:bodyPr>
            <a:normAutofit/>
          </a:bodyPr>
          <a:lstStyle/>
          <a:p>
            <a:pPr algn="ctr"/>
            <a:r>
              <a:rPr lang="en-US" sz="4800" b="1" dirty="0">
                <a:solidFill>
                  <a:schemeClr val="bg1"/>
                </a:solidFill>
                <a:latin typeface="Abadi Extra Light"/>
                <a:cs typeface="Calibri Light" panose="020F0302020204030204"/>
              </a:rPr>
              <a:t>Demonstrate</a:t>
            </a:r>
            <a:endParaRPr lang="en-US" sz="4800" dirty="0">
              <a:solidFill>
                <a:schemeClr val="bg1"/>
              </a:solidFill>
              <a:latin typeface="Abadi Extra Light"/>
            </a:endParaRPr>
          </a:p>
        </p:txBody>
      </p:sp>
      <p:pic>
        <p:nvPicPr>
          <p:cNvPr id="12" name="Picture 6" descr="A close up of a logo&#10;&#10;Description generated with very high confidence">
            <a:extLst>
              <a:ext uri="{FF2B5EF4-FFF2-40B4-BE49-F238E27FC236}">
                <a16:creationId xmlns:a16="http://schemas.microsoft.com/office/drawing/2014/main" id="{B3DB99EA-C52F-4F2A-B2A1-704F99251B2B}"/>
              </a:ext>
            </a:extLst>
          </p:cNvPr>
          <p:cNvPicPr>
            <a:picLocks noChangeAspect="1"/>
          </p:cNvPicPr>
          <p:nvPr/>
        </p:nvPicPr>
        <p:blipFill>
          <a:blip r:embed="rId3"/>
          <a:stretch>
            <a:fillRect/>
          </a:stretch>
        </p:blipFill>
        <p:spPr>
          <a:xfrm>
            <a:off x="0" y="6709410"/>
            <a:ext cx="12201525" cy="144780"/>
          </a:xfrm>
          <a:prstGeom prst="rect">
            <a:avLst/>
          </a:prstGeom>
        </p:spPr>
      </p:pic>
      <p:pic>
        <p:nvPicPr>
          <p:cNvPr id="15" name="Picture 6" descr="A close up of a logo&#10;&#10;Description generated with very high confidence">
            <a:extLst>
              <a:ext uri="{FF2B5EF4-FFF2-40B4-BE49-F238E27FC236}">
                <a16:creationId xmlns:a16="http://schemas.microsoft.com/office/drawing/2014/main" id="{79F14634-9DDD-4BF7-8520-EF7EF085F665}"/>
              </a:ext>
            </a:extLst>
          </p:cNvPr>
          <p:cNvPicPr>
            <a:picLocks noChangeAspect="1"/>
          </p:cNvPicPr>
          <p:nvPr/>
        </p:nvPicPr>
        <p:blipFill>
          <a:blip r:embed="rId3"/>
          <a:stretch>
            <a:fillRect/>
          </a:stretch>
        </p:blipFill>
        <p:spPr>
          <a:xfrm>
            <a:off x="-2127" y="1017714"/>
            <a:ext cx="12194127" cy="144780"/>
          </a:xfrm>
          <a:prstGeom prst="rect">
            <a:avLst/>
          </a:prstGeom>
        </p:spPr>
      </p:pic>
      <p:pic>
        <p:nvPicPr>
          <p:cNvPr id="16" name="Picture 6" descr="A close up of a logo&#10;&#10;Description generated with very high confidence">
            <a:extLst>
              <a:ext uri="{FF2B5EF4-FFF2-40B4-BE49-F238E27FC236}">
                <a16:creationId xmlns:a16="http://schemas.microsoft.com/office/drawing/2014/main" id="{9D9CE6F7-1AC7-46E0-AFCF-81C296E5CB95}"/>
              </a:ext>
            </a:extLst>
          </p:cNvPr>
          <p:cNvPicPr>
            <a:picLocks noChangeAspect="1"/>
          </p:cNvPicPr>
          <p:nvPr/>
        </p:nvPicPr>
        <p:blipFill>
          <a:blip r:embed="rId3"/>
          <a:stretch>
            <a:fillRect/>
          </a:stretch>
        </p:blipFill>
        <p:spPr>
          <a:xfrm>
            <a:off x="-9525" y="3810"/>
            <a:ext cx="12201525" cy="144780"/>
          </a:xfrm>
          <a:prstGeom prst="rect">
            <a:avLst/>
          </a:prstGeom>
        </p:spPr>
      </p:pic>
      <p:sp>
        <p:nvSpPr>
          <p:cNvPr id="55" name="TextBox 54">
            <a:extLst>
              <a:ext uri="{FF2B5EF4-FFF2-40B4-BE49-F238E27FC236}">
                <a16:creationId xmlns:a16="http://schemas.microsoft.com/office/drawing/2014/main" id="{280B3442-6C3E-4D68-A501-52510050D0AE}"/>
              </a:ext>
            </a:extLst>
          </p:cNvPr>
          <p:cNvSpPr txBox="1"/>
          <p:nvPr/>
        </p:nvSpPr>
        <p:spPr>
          <a:xfrm>
            <a:off x="988471" y="2483535"/>
            <a:ext cx="10211913" cy="369332"/>
          </a:xfrm>
          <a:prstGeom prst="rect">
            <a:avLst/>
          </a:prstGeom>
          <a:noFill/>
        </p:spPr>
        <p:txBody>
          <a:bodyPr wrap="square" rtlCol="0">
            <a:spAutoFit/>
          </a:bodyPr>
          <a:lstStyle/>
          <a:p>
            <a:r>
              <a:rPr lang="en-GB" dirty="0">
                <a:latin typeface="Lato Heavy" panose="020F0502020204030203" pitchFamily="34" charset="0"/>
                <a:ea typeface="Lato Heavy" panose="020F0502020204030203" pitchFamily="34" charset="0"/>
                <a:cs typeface="Lato Heavy" panose="020F0502020204030203" pitchFamily="34" charset="0"/>
              </a:rPr>
              <a:t>How could each of these groups respond to and support in resolving one of the conflicts below?</a:t>
            </a:r>
          </a:p>
        </p:txBody>
      </p:sp>
      <p:grpSp>
        <p:nvGrpSpPr>
          <p:cNvPr id="4" name="Group 3"/>
          <p:cNvGrpSpPr/>
          <p:nvPr/>
        </p:nvGrpSpPr>
        <p:grpSpPr>
          <a:xfrm>
            <a:off x="857375" y="1385909"/>
            <a:ext cx="10477251" cy="867147"/>
            <a:chOff x="1199405" y="1385909"/>
            <a:chExt cx="10477251" cy="867147"/>
          </a:xfrm>
        </p:grpSpPr>
        <p:sp>
          <p:nvSpPr>
            <p:cNvPr id="3" name="Rounded Rectangle 2"/>
            <p:cNvSpPr/>
            <p:nvPr/>
          </p:nvSpPr>
          <p:spPr>
            <a:xfrm>
              <a:off x="1245112" y="1403971"/>
              <a:ext cx="1914372" cy="849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3FEF7ED-FE25-4704-A4CC-67F3BF920BC1}"/>
                </a:ext>
              </a:extLst>
            </p:cNvPr>
            <p:cNvSpPr txBox="1"/>
            <p:nvPr/>
          </p:nvSpPr>
          <p:spPr>
            <a:xfrm>
              <a:off x="1199405" y="1589227"/>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Individual</a:t>
              </a:r>
            </a:p>
          </p:txBody>
        </p:sp>
        <p:sp>
          <p:nvSpPr>
            <p:cNvPr id="56" name="Rounded Rectangle 55"/>
            <p:cNvSpPr/>
            <p:nvPr/>
          </p:nvSpPr>
          <p:spPr>
            <a:xfrm>
              <a:off x="3960189" y="1385909"/>
              <a:ext cx="1914372" cy="849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30A3492-65CF-4AF8-96C8-8FE8C92FDC86}"/>
                </a:ext>
              </a:extLst>
            </p:cNvPr>
            <p:cNvSpPr txBox="1"/>
            <p:nvPr/>
          </p:nvSpPr>
          <p:spPr>
            <a:xfrm>
              <a:off x="4005896" y="1562846"/>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Friends</a:t>
              </a:r>
            </a:p>
          </p:txBody>
        </p:sp>
        <p:sp>
          <p:nvSpPr>
            <p:cNvPr id="57" name="Rounded Rectangle 56"/>
            <p:cNvSpPr/>
            <p:nvPr/>
          </p:nvSpPr>
          <p:spPr>
            <a:xfrm>
              <a:off x="6720973" y="1385909"/>
              <a:ext cx="1914372" cy="849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3B93CE6D-BA1B-4DA3-9EDF-4AA4203DB078}"/>
                </a:ext>
              </a:extLst>
            </p:cNvPr>
            <p:cNvSpPr txBox="1"/>
            <p:nvPr/>
          </p:nvSpPr>
          <p:spPr>
            <a:xfrm>
              <a:off x="6720973" y="1571262"/>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School</a:t>
              </a:r>
            </a:p>
          </p:txBody>
        </p:sp>
        <p:sp>
          <p:nvSpPr>
            <p:cNvPr id="58" name="Rounded Rectangle 57"/>
            <p:cNvSpPr/>
            <p:nvPr/>
          </p:nvSpPr>
          <p:spPr>
            <a:xfrm>
              <a:off x="9599167" y="1399480"/>
              <a:ext cx="1914372" cy="849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492B263-1448-4CCE-9BF6-47361D4B0298}"/>
                </a:ext>
              </a:extLst>
            </p:cNvPr>
            <p:cNvSpPr txBox="1"/>
            <p:nvPr/>
          </p:nvSpPr>
          <p:spPr>
            <a:xfrm>
              <a:off x="9436050" y="1610968"/>
              <a:ext cx="2240606"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Other</a:t>
              </a:r>
              <a:endParaRPr lang="en-GB" b="1" dirty="0">
                <a:latin typeface="Lato Black" panose="020F0502020204030203" pitchFamily="34" charset="0"/>
                <a:ea typeface="Lato Black" panose="020F0502020204030203" pitchFamily="34" charset="0"/>
                <a:cs typeface="Lato Black" panose="020F0502020204030203" pitchFamily="34" charset="0"/>
              </a:endParaRPr>
            </a:p>
          </p:txBody>
        </p:sp>
      </p:grpSp>
      <p:sp>
        <p:nvSpPr>
          <p:cNvPr id="59" name="TextBox 58">
            <a:extLst>
              <a:ext uri="{FF2B5EF4-FFF2-40B4-BE49-F238E27FC236}">
                <a16:creationId xmlns:a16="http://schemas.microsoft.com/office/drawing/2014/main" id="{288A33A1-A787-42CA-A09B-783105E4F92C}"/>
              </a:ext>
            </a:extLst>
          </p:cNvPr>
          <p:cNvSpPr txBox="1"/>
          <p:nvPr/>
        </p:nvSpPr>
        <p:spPr>
          <a:xfrm>
            <a:off x="1154541" y="3006920"/>
            <a:ext cx="9890022" cy="4358116"/>
          </a:xfrm>
          <a:prstGeom prst="rect">
            <a:avLst/>
          </a:prstGeom>
          <a:noFill/>
        </p:spPr>
        <p:txBody>
          <a:bodyPr wrap="square" rtlCol="0">
            <a:spAutoFit/>
          </a:bodyPr>
          <a:lstStyle/>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Malik has just joined the school. He sees his teacher struggling with some books and goes to help him. A group of students see this and mutter ‘freak’ under their breath at him. Every time they see him around school they shove him when they pass him.</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Jade overhears her friends talking about a party they are going to at the weekend. She asks them where it is and they change the conversation and pretend to ignore her question. That weekend she sees them posting snapchats from the party saying ‘best friends forever’.</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In every English lesson, students get into groups with each other for group-work. Every week, all the other students refuse to work with James, saying that he smells and is dirty. Sometimes they pass him notes with picture of a shower and tell him to ‘have a wash’.</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Rhea has been friends with Martha for two years. Rhea checked her phone at break time and saw that Martha has put up a social media status about how she hates hanging out with snitches and has tagged her in it. Later that day she finds that Martha has blocked her on all the social media sites and won’t pick up her calls. </a:t>
            </a: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6722543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CEBBD44748B428133AFF837E438C5" ma:contentTypeVersion="13" ma:contentTypeDescription="Create a new document." ma:contentTypeScope="" ma:versionID="2f87779976a7862c584fc226a74fdad1">
  <xsd:schema xmlns:xsd="http://www.w3.org/2001/XMLSchema" xmlns:xs="http://www.w3.org/2001/XMLSchema" xmlns:p="http://schemas.microsoft.com/office/2006/metadata/properties" xmlns:ns2="8b9d7b8b-7657-48c0-9ef9-cc5317a6cca6" targetNamespace="http://schemas.microsoft.com/office/2006/metadata/properties" ma:root="true" ma:fieldsID="3ad9a92fb99fb8a19c525c9e9941d94b" ns2:_="">
    <xsd:import namespace="8b9d7b8b-7657-48c0-9ef9-cc5317a6cca6"/>
    <xsd:element name="properties">
      <xsd:complexType>
        <xsd:sequence>
          <xsd:element name="documentManagement">
            <xsd:complexType>
              <xsd:all>
                <xsd:element ref="ns2:SharedWithUsers" minOccurs="0"/>
                <xsd:element ref="ns2:SharedWithDetails" minOccurs="0"/>
                <xsd:element ref="ns2:SharingHintHash" minOccurs="0"/>
                <xsd:element ref="ns2:UniqueSourceRef" minOccurs="0"/>
                <xsd:element ref="ns2:FileHash" minOccurs="0"/>
                <xsd:element ref="ns2:CloudMigratorVers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9d7b8b-7657-48c0-9ef9-cc5317a6cc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UniqueSourceRef" ma:index="11" nillable="true" ma:displayName="UniqueSourceRef" ma:internalName="UniqueSourceRef">
      <xsd:simpleType>
        <xsd:restriction base="dms:Note">
          <xsd:maxLength value="255"/>
        </xsd:restriction>
      </xsd:simpleType>
    </xsd:element>
    <xsd:element name="FileHash" ma:index="12" nillable="true" ma:displayName="FileHash" ma:internalName="FileHash">
      <xsd:simpleType>
        <xsd:restriction base="dms:Note">
          <xsd:maxLength value="255"/>
        </xsd:restriction>
      </xsd:simpleType>
    </xsd:element>
    <xsd:element name="CloudMigratorVersion" ma:index="13" nillable="true" ma:displayName="CloudMigratorVersion" ma:internalName="CloudMigratorVersion">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8b9d7b8b-7657-48c0-9ef9-cc5317a6cca6">aa7e01bb1be88ae10cb5b2785bfec0798f21fae5</FileHash>
    <UniqueSourceRef xmlns="8b9d7b8b-7657-48c0-9ef9-cc5317a6cca6">160ddb7f-e3bf-4c30-b911-ab68fa8e2d2e_ComputingFaculty@lsf.org</UniqueSourceRef>
    <CloudMigratorVersion xmlns="8b9d7b8b-7657-48c0-9ef9-cc5317a6cca6">3.14.6.0</CloudMigratorVersion>
    <SharedWithUsers xmlns="8b9d7b8b-7657-48c0-9ef9-cc5317a6cca6">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1D31A-3A3D-48E1-9984-FBF9250E6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d7b8b-7657-48c0-9ef9-cc5317a6cc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FDDD6D-DBC7-419C-AEF6-F0D11FD137EB}">
  <ds:schemaRefs>
    <ds:schemaRef ds:uri="http://schemas.microsoft.com/office/2006/documentManagement/types"/>
    <ds:schemaRef ds:uri="http://www.w3.org/XML/1998/namespace"/>
    <ds:schemaRef ds:uri="http://purl.org/dc/terms/"/>
    <ds:schemaRef ds:uri="8b9d7b8b-7657-48c0-9ef9-cc5317a6cca6"/>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0AA4F309-6F2B-49E7-A018-E13D1B169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TotalTime>
  <Words>661</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 Extra Light</vt:lpstr>
      <vt:lpstr>Arial</vt:lpstr>
      <vt:lpstr>Calibri</vt:lpstr>
      <vt:lpstr>Calibri Light</vt:lpstr>
      <vt:lpstr>Lato Black</vt:lpstr>
      <vt:lpstr>Lato Heavy</vt:lpstr>
      <vt:lpstr>Lato Medium</vt:lpstr>
      <vt:lpstr>Office Theme</vt:lpstr>
      <vt:lpstr>E-Safety</vt:lpstr>
      <vt:lpstr>Objectives</vt:lpstr>
      <vt:lpstr>Connect</vt:lpstr>
      <vt:lpstr>Connect</vt:lpstr>
      <vt:lpstr>Activate</vt:lpstr>
      <vt:lpstr>Activate</vt:lpstr>
      <vt:lpstr>Activate</vt:lpstr>
      <vt:lpstr>Activate</vt:lpstr>
      <vt:lpstr>Demonstrate</vt:lpstr>
      <vt:lpstr>Consolidate</vt:lpstr>
      <vt:lpstr>Consolidate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Winship</dc:creator>
  <cp:lastModifiedBy>Caroline Winship</cp:lastModifiedBy>
  <cp:revision>828</cp:revision>
  <dcterms:created xsi:type="dcterms:W3CDTF">2013-07-15T20:26:40Z</dcterms:created>
  <dcterms:modified xsi:type="dcterms:W3CDTF">2019-11-04T09:10:09Z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0x010100F67CEBBD44748B428133AFF837E438C5</vt:lpwstr>
  </property>
</Properties>
</file>