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7" r:id="rId2"/>
    <p:sldId id="258" r:id="rId3"/>
    <p:sldId id="286" r:id="rId4"/>
    <p:sldId id="287" r:id="rId5"/>
    <p:sldId id="288" r:id="rId6"/>
    <p:sldId id="289" r:id="rId7"/>
    <p:sldId id="290" r:id="rId8"/>
    <p:sldId id="291" r:id="rId9"/>
    <p:sldId id="293" r:id="rId10"/>
    <p:sldId id="292" r:id="rId11"/>
    <p:sldId id="294" r:id="rId12"/>
    <p:sldId id="295" r:id="rId13"/>
    <p:sldId id="296" r:id="rId14"/>
    <p:sldId id="297" r:id="rId1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409C8A-F4F2-464F-BB22-4DE89B61CA4A}" type="datetimeFigureOut">
              <a:rPr lang="en-GB" smtClean="0"/>
              <a:t>29/11/2018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6D37B3-9822-478A-9A6E-CA3079838A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002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DEC18-2412-4B6F-A2DE-08D016921ECA}" type="datetimeFigureOut">
              <a:rPr lang="en-GB" smtClean="0"/>
              <a:t>29/11/2018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80E7D-474B-4E58-B83E-8AA1FF760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697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-108520" y="6525344"/>
            <a:ext cx="1800767" cy="379589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© Nichola Wilkin 2012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4408" y="6547146"/>
            <a:ext cx="683568" cy="350310"/>
          </a:xfrm>
          <a:prstGeom prst="rect">
            <a:avLst/>
          </a:prstGeom>
        </p:spPr>
        <p:txBody>
          <a:bodyPr/>
          <a:lstStyle/>
          <a:p>
            <a:fld id="{525555F4-47BE-4721-8CA0-7B59355C0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1716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-108520" y="6525344"/>
            <a:ext cx="1800767" cy="379589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© Nichola Wilkin 2012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4408" y="6547146"/>
            <a:ext cx="683568" cy="350310"/>
          </a:xfrm>
          <a:prstGeom prst="rect">
            <a:avLst/>
          </a:prstGeom>
        </p:spPr>
        <p:txBody>
          <a:bodyPr/>
          <a:lstStyle/>
          <a:p>
            <a:fld id="{525555F4-47BE-4721-8CA0-7B59355C0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7818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-108520" y="6525344"/>
            <a:ext cx="1800767" cy="379589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© Nichola Wilkin 2012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4408" y="6547146"/>
            <a:ext cx="683568" cy="350310"/>
          </a:xfrm>
          <a:prstGeom prst="rect">
            <a:avLst/>
          </a:prstGeom>
        </p:spPr>
        <p:txBody>
          <a:bodyPr/>
          <a:lstStyle/>
          <a:p>
            <a:fld id="{525555F4-47BE-4721-8CA0-7B59355C0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060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-108520" y="6525344"/>
            <a:ext cx="1800767" cy="379589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© Nichola Wilkin 2012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4408" y="6547146"/>
            <a:ext cx="683568" cy="350310"/>
          </a:xfrm>
          <a:prstGeom prst="rect">
            <a:avLst/>
          </a:prstGeom>
        </p:spPr>
        <p:txBody>
          <a:bodyPr/>
          <a:lstStyle/>
          <a:p>
            <a:fld id="{525555F4-47BE-4721-8CA0-7B59355C0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5017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-108520" y="6525344"/>
            <a:ext cx="1800767" cy="379589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© Nichola Wilkin 2012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4408" y="6547146"/>
            <a:ext cx="683568" cy="350310"/>
          </a:xfrm>
          <a:prstGeom prst="rect">
            <a:avLst/>
          </a:prstGeom>
        </p:spPr>
        <p:txBody>
          <a:bodyPr/>
          <a:lstStyle/>
          <a:p>
            <a:fld id="{525555F4-47BE-4721-8CA0-7B59355C0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5062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108520" y="6525344"/>
            <a:ext cx="1800767" cy="379589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© Nichola Wilkin 2012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44408" y="6547146"/>
            <a:ext cx="683568" cy="35031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25555F4-47BE-4721-8CA0-7B59355C00EB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5720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-108520" y="6525344"/>
            <a:ext cx="1800767" cy="379589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© Nichola Wilkin 2012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44408" y="6547146"/>
            <a:ext cx="683568" cy="350310"/>
          </a:xfrm>
          <a:prstGeom prst="rect">
            <a:avLst/>
          </a:prstGeom>
        </p:spPr>
        <p:txBody>
          <a:bodyPr/>
          <a:lstStyle/>
          <a:p>
            <a:fld id="{525555F4-47BE-4721-8CA0-7B59355C0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4804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-108520" y="6525344"/>
            <a:ext cx="1800767" cy="379589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© Nichola Wilkin 2012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244408" y="6547146"/>
            <a:ext cx="683568" cy="350310"/>
          </a:xfrm>
          <a:prstGeom prst="rect">
            <a:avLst/>
          </a:prstGeom>
        </p:spPr>
        <p:txBody>
          <a:bodyPr/>
          <a:lstStyle/>
          <a:p>
            <a:fld id="{525555F4-47BE-4721-8CA0-7B59355C0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973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-108520" y="6525344"/>
            <a:ext cx="1800767" cy="379589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© Nichola Wilkin 2012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244408" y="6547146"/>
            <a:ext cx="683568" cy="350310"/>
          </a:xfrm>
          <a:prstGeom prst="rect">
            <a:avLst/>
          </a:prstGeom>
        </p:spPr>
        <p:txBody>
          <a:bodyPr/>
          <a:lstStyle/>
          <a:p>
            <a:fld id="{525555F4-47BE-4721-8CA0-7B59355C0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593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108520" y="6525344"/>
            <a:ext cx="1800767" cy="379589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© Nichola Wilkin 2012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44408" y="6547146"/>
            <a:ext cx="683568" cy="350310"/>
          </a:xfrm>
          <a:prstGeom prst="rect">
            <a:avLst/>
          </a:prstGeom>
        </p:spPr>
        <p:txBody>
          <a:bodyPr/>
          <a:lstStyle/>
          <a:p>
            <a:fld id="{525555F4-47BE-4721-8CA0-7B59355C0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407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108520" y="6525344"/>
            <a:ext cx="1800767" cy="379589"/>
          </a:xfrm>
          <a:prstGeom prst="rect">
            <a:avLst/>
          </a:prstGeom>
        </p:spPr>
        <p:txBody>
          <a:bodyPr/>
          <a:lstStyle/>
          <a:p>
            <a:r>
              <a:rPr lang="en-GB" smtClean="0"/>
              <a:t>© Nichola Wilkin 2012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44408" y="6547146"/>
            <a:ext cx="683568" cy="350310"/>
          </a:xfrm>
          <a:prstGeom prst="rect">
            <a:avLst/>
          </a:prstGeom>
        </p:spPr>
        <p:txBody>
          <a:bodyPr/>
          <a:lstStyle/>
          <a:p>
            <a:fld id="{525555F4-47BE-4721-8CA0-7B59355C00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236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 b="584"/>
          <a:stretch/>
        </p:blipFill>
        <p:spPr bwMode="auto">
          <a:xfrm>
            <a:off x="0" y="-13773"/>
            <a:ext cx="9216154" cy="6871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625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9912" y="1628800"/>
            <a:ext cx="4968552" cy="2664295"/>
          </a:xfrm>
        </p:spPr>
        <p:txBody>
          <a:bodyPr>
            <a:noAutofit/>
          </a:bodyPr>
          <a:lstStyle/>
          <a:p>
            <a:r>
              <a:rPr lang="en-GB" sz="6600" dirty="0" smtClean="0">
                <a:solidFill>
                  <a:schemeClr val="tx1"/>
                </a:solidFill>
              </a:rPr>
              <a:t>Spy School Spreadsheets</a:t>
            </a:r>
            <a:endParaRPr lang="en-GB" sz="66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10680" y="5589240"/>
            <a:ext cx="1833320" cy="476672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Lesson 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/>
          <a:lstStyle/>
          <a:p>
            <a:pPr algn="r"/>
            <a:fld id="{D9657833-4D14-483B-82D3-A43835221D5F}" type="slidenum">
              <a:rPr lang="en-GB" smtClean="0"/>
              <a:pPr algn="r"/>
              <a:t>1</a:t>
            </a:fld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268760"/>
            <a:ext cx="2922960" cy="4608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50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Complete the formula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Complete the spreadsheet by inserting the relevant formulae in cells D4 to D10.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555F4-47BE-4721-8CA0-7B59355C00EB}" type="slidenum">
              <a:rPr lang="en-GB" smtClean="0"/>
              <a:t>10</a:t>
            </a:fld>
            <a:endParaRPr lang="en-GB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39552" y="2852934"/>
            <a:ext cx="5616624" cy="2953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ular Callout 5"/>
          <p:cNvSpPr/>
          <p:nvPr/>
        </p:nvSpPr>
        <p:spPr>
          <a:xfrm>
            <a:off x="6732240" y="3000305"/>
            <a:ext cx="1976934" cy="864096"/>
          </a:xfrm>
          <a:prstGeom prst="wedgeRectCallout">
            <a:avLst>
              <a:gd name="adj1" fmla="val -114136"/>
              <a:gd name="adj2" fmla="val 7884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</a:rPr>
              <a:t>B4 multiplied by C4</a:t>
            </a:r>
            <a:endParaRPr lang="en-GB" sz="2400" b="1" dirty="0">
              <a:solidFill>
                <a:schemeClr val="tx1"/>
              </a:solidFill>
            </a:endParaRPr>
          </a:p>
        </p:txBody>
      </p:sp>
      <p:sp>
        <p:nvSpPr>
          <p:cNvPr id="7" name="Rectangular Callout 6"/>
          <p:cNvSpPr/>
          <p:nvPr/>
        </p:nvSpPr>
        <p:spPr>
          <a:xfrm>
            <a:off x="6864096" y="4942835"/>
            <a:ext cx="1976934" cy="864096"/>
          </a:xfrm>
          <a:prstGeom prst="wedgeRectCallout">
            <a:avLst>
              <a:gd name="adj1" fmla="val -121039"/>
              <a:gd name="adj2" fmla="val 2041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</a:rPr>
              <a:t>Add up B4 to D9</a:t>
            </a:r>
            <a:endParaRPr lang="en-GB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48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Create a new spreadsheet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4114800" cy="4209331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 smtClean="0"/>
              <a:t>Open the file ‘Formatting a Spreadsheet’ and create the spreadsheet using the data on the sheet.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555F4-47BE-4721-8CA0-7B59355C00EB}" type="slidenum">
              <a:rPr lang="en-GB" smtClean="0"/>
              <a:t>11</a:t>
            </a:fld>
            <a:endParaRPr lang="en-GB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148064" y="1412776"/>
            <a:ext cx="3384376" cy="4686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372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Extension Activity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2040" y="2060848"/>
            <a:ext cx="3394720" cy="3091711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 smtClean="0"/>
              <a:t>Work through the handout to find out how to apply conditional formatting to a spreadsheet.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555F4-47BE-4721-8CA0-7B59355C00EB}" type="slidenum">
              <a:rPr lang="en-GB" smtClean="0"/>
              <a:t>12</a:t>
            </a:fld>
            <a:endParaRPr lang="en-GB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99592" y="1412776"/>
            <a:ext cx="3403089" cy="4679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639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Plenary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You are going to be working in teams which are competing against each other.</a:t>
            </a:r>
          </a:p>
          <a:p>
            <a:r>
              <a:rPr lang="en-GB" dirty="0" smtClean="0"/>
              <a:t>You are going to see a number of different buttons and you need to write down what they are called.  </a:t>
            </a:r>
          </a:p>
          <a:p>
            <a:r>
              <a:rPr lang="en-GB" dirty="0" smtClean="0"/>
              <a:t>We have already looked at most but others we haven’t looked at yet.</a:t>
            </a:r>
          </a:p>
          <a:p>
            <a:r>
              <a:rPr lang="en-GB" dirty="0" smtClean="0"/>
              <a:t>You are not allowed to look at a spreadsheet to find the answers.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555F4-47BE-4721-8CA0-7B59355C00EB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700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555F4-47BE-4721-8CA0-7B59355C00EB}" type="slidenum">
              <a:rPr lang="en-GB" smtClean="0"/>
              <a:t>14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Name the buttons</a:t>
            </a:r>
            <a:endParaRPr lang="en-GB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95570" y="1729859"/>
            <a:ext cx="1106804" cy="955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86506" y="2838132"/>
            <a:ext cx="1603476" cy="955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19019" y="3932419"/>
            <a:ext cx="801738" cy="7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895570" y="5013176"/>
            <a:ext cx="801738" cy="7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83797" y="1904012"/>
            <a:ext cx="1083924" cy="7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109769" y="2954074"/>
            <a:ext cx="1083924" cy="7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94797" y="3988874"/>
            <a:ext cx="788502" cy="7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148064" y="5013176"/>
            <a:ext cx="788502" cy="7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411760" y="1916832"/>
            <a:ext cx="10534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/>
              <a:t>Bold</a:t>
            </a:r>
            <a:endParaRPr lang="en-GB" sz="36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564160" y="2935199"/>
            <a:ext cx="18137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/>
              <a:t>Text Size</a:t>
            </a:r>
            <a:endParaRPr lang="en-GB" sz="36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158654" y="3932419"/>
            <a:ext cx="19958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/>
              <a:t>Left Align</a:t>
            </a:r>
            <a:endParaRPr lang="en-GB" sz="36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158654" y="4929639"/>
            <a:ext cx="28366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/>
              <a:t>Text Direction</a:t>
            </a:r>
            <a:endParaRPr lang="en-GB" sz="36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6300194" y="1981668"/>
            <a:ext cx="21082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/>
              <a:t>Fill Colour</a:t>
            </a:r>
            <a:endParaRPr lang="en-GB" sz="36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6300193" y="2965333"/>
            <a:ext cx="14934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/>
              <a:t>Border</a:t>
            </a:r>
            <a:endParaRPr lang="en-GB" sz="36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300192" y="3948998"/>
            <a:ext cx="19513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/>
              <a:t>Top Align</a:t>
            </a:r>
            <a:endParaRPr lang="en-GB" sz="36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300192" y="4797152"/>
            <a:ext cx="21082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Decrease Decimal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1154876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Starter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Create the following spreadsheet EXACTLY as shown, then add the formula.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9657833-4D14-483B-82D3-A43835221D5F}" type="slidenum">
              <a:rPr lang="en-GB" smtClean="0"/>
              <a:pPr algn="r"/>
              <a:t>2</a:t>
            </a:fld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74566" y="3140968"/>
            <a:ext cx="5040560" cy="2341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ular Callout 4"/>
          <p:cNvSpPr/>
          <p:nvPr/>
        </p:nvSpPr>
        <p:spPr>
          <a:xfrm>
            <a:off x="5875022" y="2996952"/>
            <a:ext cx="1764196" cy="522638"/>
          </a:xfrm>
          <a:prstGeom prst="wedgeRectCallout">
            <a:avLst>
              <a:gd name="adj1" fmla="val -117533"/>
              <a:gd name="adj2" fmla="val 107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chemeClr val="tx1"/>
                </a:solidFill>
              </a:rPr>
              <a:t>A1 add B1</a:t>
            </a:r>
            <a:endParaRPr lang="en-GB" sz="2800" b="1" dirty="0">
              <a:solidFill>
                <a:schemeClr val="tx1"/>
              </a:solidFill>
            </a:endParaRPr>
          </a:p>
        </p:txBody>
      </p:sp>
      <p:sp>
        <p:nvSpPr>
          <p:cNvPr id="9" name="Rectangular Callout 8"/>
          <p:cNvSpPr/>
          <p:nvPr/>
        </p:nvSpPr>
        <p:spPr>
          <a:xfrm>
            <a:off x="5853711" y="3789040"/>
            <a:ext cx="2878181" cy="522638"/>
          </a:xfrm>
          <a:prstGeom prst="wedgeRectCallout">
            <a:avLst>
              <a:gd name="adj1" fmla="val -89830"/>
              <a:gd name="adj2" fmla="val 3388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chemeClr val="tx1"/>
                </a:solidFill>
              </a:rPr>
              <a:t>A2 take away B2</a:t>
            </a:r>
            <a:endParaRPr lang="en-GB" sz="2800" b="1" dirty="0">
              <a:solidFill>
                <a:schemeClr val="tx1"/>
              </a:solidFill>
            </a:endParaRPr>
          </a:p>
        </p:txBody>
      </p:sp>
      <p:sp>
        <p:nvSpPr>
          <p:cNvPr id="10" name="Rectangular Callout 9"/>
          <p:cNvSpPr/>
          <p:nvPr/>
        </p:nvSpPr>
        <p:spPr>
          <a:xfrm>
            <a:off x="5796136" y="4537346"/>
            <a:ext cx="3240359" cy="547838"/>
          </a:xfrm>
          <a:prstGeom prst="wedgeRectCallout">
            <a:avLst>
              <a:gd name="adj1" fmla="val -83170"/>
              <a:gd name="adj2" fmla="val -12285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chemeClr val="tx1"/>
                </a:solidFill>
              </a:rPr>
              <a:t>A3 multiplied by B3</a:t>
            </a:r>
            <a:endParaRPr lang="en-GB" sz="2800" b="1" dirty="0">
              <a:solidFill>
                <a:schemeClr val="tx1"/>
              </a:solidFill>
            </a:endParaRPr>
          </a:p>
        </p:txBody>
      </p:sp>
      <p:sp>
        <p:nvSpPr>
          <p:cNvPr id="11" name="Rectangular Callout 10"/>
          <p:cNvSpPr/>
          <p:nvPr/>
        </p:nvSpPr>
        <p:spPr>
          <a:xfrm>
            <a:off x="5824862" y="5343304"/>
            <a:ext cx="3240359" cy="547838"/>
          </a:xfrm>
          <a:prstGeom prst="wedgeRectCallout">
            <a:avLst>
              <a:gd name="adj1" fmla="val -85697"/>
              <a:gd name="adj2" fmla="val -8453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 smtClean="0">
                <a:solidFill>
                  <a:schemeClr val="tx1"/>
                </a:solidFill>
              </a:rPr>
              <a:t>A4 divided by B4</a:t>
            </a:r>
            <a:endParaRPr lang="en-GB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99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368" y="2232395"/>
            <a:ext cx="9216154" cy="620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>
            <a:normAutofit/>
          </a:bodyPr>
          <a:lstStyle/>
          <a:p>
            <a:r>
              <a:rPr lang="en-GB" dirty="0" smtClean="0"/>
              <a:t>Objective of the lesson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235572" y="1340768"/>
            <a:ext cx="8584900" cy="10081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b="1" dirty="0" smtClean="0"/>
              <a:t>Be able to format spreadsheets.</a:t>
            </a:r>
            <a:endParaRPr lang="en-GB" sz="4000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51520" y="2780928"/>
            <a:ext cx="8435280" cy="360040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All of you will:</a:t>
            </a:r>
          </a:p>
          <a:p>
            <a:pPr lvl="1"/>
            <a:r>
              <a:rPr lang="en-GB" dirty="0" smtClean="0"/>
              <a:t>Apply some basic formatting to a spreadsheet.</a:t>
            </a:r>
          </a:p>
          <a:p>
            <a:r>
              <a:rPr lang="en-GB" dirty="0" smtClean="0"/>
              <a:t>Most of you will:</a:t>
            </a:r>
          </a:p>
          <a:p>
            <a:pPr lvl="1"/>
            <a:r>
              <a:rPr lang="en-GB" dirty="0" smtClean="0"/>
              <a:t>Format a spreadsheet appropriately including changing column widths, merge and centre and currency formatting.</a:t>
            </a:r>
          </a:p>
          <a:p>
            <a:pPr lvl="1"/>
            <a:r>
              <a:rPr lang="en-GB" dirty="0" smtClean="0"/>
              <a:t>Use AutoFill to replicate formulae.</a:t>
            </a:r>
          </a:p>
          <a:p>
            <a:r>
              <a:rPr lang="en-GB" dirty="0" smtClean="0"/>
              <a:t>Some of you will:</a:t>
            </a:r>
          </a:p>
          <a:p>
            <a:pPr lvl="1"/>
            <a:r>
              <a:rPr lang="en-GB" dirty="0" smtClean="0"/>
              <a:t>Add conditional formatting to a spreadsheet.</a:t>
            </a:r>
            <a:endParaRPr lang="en-GB" dirty="0"/>
          </a:p>
          <a:p>
            <a:pPr lvl="1"/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657833-4D14-483B-82D3-A43835221D5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693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Basic Formatting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3970784" cy="4525963"/>
          </a:xfrm>
        </p:spPr>
        <p:txBody>
          <a:bodyPr/>
          <a:lstStyle/>
          <a:p>
            <a:r>
              <a:rPr lang="en-GB" dirty="0" smtClean="0"/>
              <a:t>Open the </a:t>
            </a:r>
            <a:r>
              <a:rPr lang="en-GB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Unformatted Spy Equipment </a:t>
            </a:r>
            <a:r>
              <a:rPr lang="en-GB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your </a:t>
            </a:r>
            <a:r>
              <a:rPr lang="en-GB" dirty="0" smtClean="0"/>
              <a:t>work area.</a:t>
            </a:r>
            <a:endParaRPr lang="en-GB" dirty="0" smtClean="0"/>
          </a:p>
          <a:p>
            <a:r>
              <a:rPr lang="en-GB" dirty="0" smtClean="0"/>
              <a:t>How can this be changed to make it look better?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555F4-47BE-4721-8CA0-7B59355C00EB}" type="slidenum">
              <a:rPr lang="en-GB" smtClean="0"/>
              <a:pPr/>
              <a:t>4</a:t>
            </a:fld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520194" y="2060848"/>
            <a:ext cx="4300278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1310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Change column widths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3970784" cy="4281339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 smtClean="0"/>
              <a:t>To change the widths of the columns, move your pointer between the column headings and drag to the correct width.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555F4-47BE-4721-8CA0-7B59355C00EB}" type="slidenum">
              <a:rPr lang="en-GB" smtClean="0"/>
              <a:t>5</a:t>
            </a:fld>
            <a:endParaRPr lang="en-GB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788024" y="3271924"/>
            <a:ext cx="3373865" cy="2497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ular Callout 5"/>
          <p:cNvSpPr/>
          <p:nvPr/>
        </p:nvSpPr>
        <p:spPr>
          <a:xfrm>
            <a:off x="4788024" y="1628800"/>
            <a:ext cx="3672408" cy="1152128"/>
          </a:xfrm>
          <a:prstGeom prst="wedgeRectCallout">
            <a:avLst>
              <a:gd name="adj1" fmla="val -22544"/>
              <a:gd name="adj2" fmla="val 10096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</a:rPr>
              <a:t>Click </a:t>
            </a:r>
            <a:r>
              <a:rPr lang="en-GB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BETWEEN</a:t>
            </a:r>
            <a:r>
              <a:rPr lang="en-GB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smtClean="0">
                <a:solidFill>
                  <a:schemeClr val="tx1"/>
                </a:solidFill>
              </a:rPr>
              <a:t>the column headings and drag it to the correct width.</a:t>
            </a:r>
            <a:endParaRPr lang="en-GB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420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Merge and centre the main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Highlight cells </a:t>
            </a:r>
            <a:r>
              <a:rPr lang="en-GB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A1 to D1 </a:t>
            </a:r>
            <a:r>
              <a:rPr lang="en-GB" dirty="0" smtClean="0"/>
              <a:t>as these cells are the cells that we want to become one large cell. </a:t>
            </a:r>
          </a:p>
          <a:p>
            <a:endParaRPr lang="en-GB" dirty="0"/>
          </a:p>
          <a:p>
            <a:endParaRPr lang="en-GB" dirty="0" smtClean="0"/>
          </a:p>
          <a:p>
            <a:endParaRPr lang="en-GB" sz="1200" dirty="0" smtClean="0"/>
          </a:p>
          <a:p>
            <a:r>
              <a:rPr lang="en-GB" dirty="0" smtClean="0"/>
              <a:t>Click on the </a:t>
            </a:r>
            <a:r>
              <a:rPr lang="en-GB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Merge &amp; Centre </a:t>
            </a:r>
            <a:r>
              <a:rPr lang="en-GB" dirty="0" smtClean="0"/>
              <a:t>button.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555F4-47BE-4721-8CA0-7B59355C00EB}" type="slidenum">
              <a:rPr lang="en-GB" smtClean="0"/>
              <a:t>6</a:t>
            </a:fld>
            <a:endParaRPr lang="en-GB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3333" b="76667" l="794" r="96032">
                        <a14:foregroundMark x1="19841" y1="43333" x2="84127" y2="43333"/>
                        <a14:foregroundMark x1="90476" y1="40000" x2="90476" y2="40000"/>
                        <a14:foregroundMark x1="86508" y1="53333" x2="18254" y2="20000"/>
                        <a14:foregroundMark x1="20635" y1="63333" x2="84921" y2="23333"/>
                        <a14:foregroundMark x1="86508" y1="63333" x2="23810" y2="70000"/>
                        <a14:foregroundMark x1="82540" y1="23333" x2="19841" y2="16667"/>
                        <a14:foregroundMark x1="16667" y1="66667" x2="3968" y2="66667"/>
                        <a14:foregroundMark x1="3175" y1="66667" x2="3175" y2="10000"/>
                        <a14:foregroundMark x1="3968" y1="13333" x2="18254" y2="13333"/>
                        <a14:foregroundMark x1="93651" y1="46667" x2="89683" y2="13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67743" y="4653136"/>
            <a:ext cx="4215327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11560" y="2852936"/>
            <a:ext cx="7992888" cy="1015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2635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Add currency formatting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5770984" cy="1468760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Highlight </a:t>
            </a:r>
            <a:r>
              <a:rPr lang="en-GB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B4 to B9.</a:t>
            </a:r>
          </a:p>
          <a:p>
            <a:r>
              <a:rPr lang="en-GB" dirty="0" smtClean="0"/>
              <a:t>Click on the </a:t>
            </a:r>
            <a:r>
              <a:rPr lang="en-GB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</a:t>
            </a:r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dirty="0" smtClean="0"/>
              <a:t>drop down list and select </a:t>
            </a:r>
            <a:r>
              <a:rPr lang="en-GB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555F4-47BE-4721-8CA0-7B59355C00EB}" type="slidenum">
              <a:rPr lang="en-GB" smtClean="0"/>
              <a:t>7</a:t>
            </a:fld>
            <a:endParaRPr lang="en-GB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55576" y="3140968"/>
            <a:ext cx="5472608" cy="2936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9594" y="1772816"/>
            <a:ext cx="2646133" cy="3029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1480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Changing colours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Click in A1 and select the </a:t>
            </a:r>
            <a:r>
              <a:rPr lang="en-GB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Fill</a:t>
            </a:r>
            <a:r>
              <a:rPr lang="en-GB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Colour</a:t>
            </a:r>
            <a:r>
              <a:rPr lang="en-GB" dirty="0" smtClean="0"/>
              <a:t> button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Click on the </a:t>
            </a:r>
            <a:r>
              <a:rPr lang="en-GB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 </a:t>
            </a:r>
            <a:r>
              <a:rPr lang="en-GB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Colour </a:t>
            </a:r>
            <a:r>
              <a:rPr lang="en-GB" dirty="0" smtClean="0"/>
              <a:t>button to change the text colour.</a:t>
            </a:r>
          </a:p>
          <a:p>
            <a:endParaRPr lang="en-GB" dirty="0"/>
          </a:p>
          <a:p>
            <a:r>
              <a:rPr lang="en-GB" dirty="0" smtClean="0"/>
              <a:t>Change the colour of cells A3 to D3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555F4-47BE-4721-8CA0-7B59355C00EB}" type="slidenum">
              <a:rPr lang="en-GB" smtClean="0"/>
              <a:t>8</a:t>
            </a:fld>
            <a:endParaRPr lang="en-GB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093802" y="2348878"/>
            <a:ext cx="928573" cy="715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34481" y="4276945"/>
            <a:ext cx="928573" cy="715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7519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Changing font and size of text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Click on cell A1.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555F4-47BE-4721-8CA0-7B59355C00EB}" type="slidenum">
              <a:rPr lang="en-GB" smtClean="0"/>
              <a:t>9</a:t>
            </a:fld>
            <a:endParaRPr lang="en-GB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140968"/>
            <a:ext cx="3495675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ular Callout 6"/>
          <p:cNvSpPr/>
          <p:nvPr/>
        </p:nvSpPr>
        <p:spPr>
          <a:xfrm>
            <a:off x="683568" y="2371531"/>
            <a:ext cx="1944216" cy="864096"/>
          </a:xfrm>
          <a:prstGeom prst="wedgeRectCallout">
            <a:avLst>
              <a:gd name="adj1" fmla="val 60990"/>
              <a:gd name="adj2" fmla="val 80429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</a:rPr>
              <a:t>Change the </a:t>
            </a:r>
            <a:r>
              <a:rPr lang="en-GB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Font</a:t>
            </a:r>
            <a:r>
              <a:rPr lang="en-GB" sz="2400" b="1" dirty="0" smtClean="0">
                <a:solidFill>
                  <a:schemeClr val="tx1"/>
                </a:solidFill>
              </a:rPr>
              <a:t>.</a:t>
            </a:r>
            <a:endParaRPr lang="en-GB" sz="2400" b="1" dirty="0">
              <a:solidFill>
                <a:schemeClr val="tx1"/>
              </a:solidFill>
            </a:endParaRPr>
          </a:p>
        </p:txBody>
      </p:sp>
      <p:sp>
        <p:nvSpPr>
          <p:cNvPr id="8" name="Rectangular Callout 7"/>
          <p:cNvSpPr/>
          <p:nvPr/>
        </p:nvSpPr>
        <p:spPr>
          <a:xfrm>
            <a:off x="6123458" y="2136209"/>
            <a:ext cx="2480989" cy="864096"/>
          </a:xfrm>
          <a:prstGeom prst="wedgeRectCallout">
            <a:avLst>
              <a:gd name="adj1" fmla="val -64431"/>
              <a:gd name="adj2" fmla="val 126232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</a:rPr>
              <a:t>Change the </a:t>
            </a:r>
            <a:r>
              <a:rPr lang="en-GB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size</a:t>
            </a:r>
            <a:r>
              <a:rPr lang="en-GB" sz="2400" b="1" dirty="0" smtClean="0">
                <a:solidFill>
                  <a:schemeClr val="tx1"/>
                </a:solidFill>
              </a:rPr>
              <a:t> of the text.</a:t>
            </a:r>
            <a:endParaRPr lang="en-GB" sz="2400" b="1" dirty="0">
              <a:solidFill>
                <a:schemeClr val="tx1"/>
              </a:solidFill>
            </a:endParaRPr>
          </a:p>
        </p:txBody>
      </p:sp>
      <p:sp>
        <p:nvSpPr>
          <p:cNvPr id="9" name="Rectangular Callout 8"/>
          <p:cNvSpPr/>
          <p:nvPr/>
        </p:nvSpPr>
        <p:spPr>
          <a:xfrm>
            <a:off x="971600" y="5013176"/>
            <a:ext cx="1152128" cy="579264"/>
          </a:xfrm>
          <a:prstGeom prst="wedgeRectCallout">
            <a:avLst>
              <a:gd name="adj1" fmla="val 111883"/>
              <a:gd name="adj2" fmla="val -17180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Bold</a:t>
            </a:r>
          </a:p>
        </p:txBody>
      </p:sp>
      <p:sp>
        <p:nvSpPr>
          <p:cNvPr id="10" name="Rectangular Callout 9"/>
          <p:cNvSpPr/>
          <p:nvPr/>
        </p:nvSpPr>
        <p:spPr>
          <a:xfrm>
            <a:off x="2987824" y="5013176"/>
            <a:ext cx="1152128" cy="579264"/>
          </a:xfrm>
          <a:prstGeom prst="wedgeRectCallout">
            <a:avLst>
              <a:gd name="adj1" fmla="val -7759"/>
              <a:gd name="adj2" fmla="val -16002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Italic</a:t>
            </a:r>
          </a:p>
        </p:txBody>
      </p:sp>
      <p:sp>
        <p:nvSpPr>
          <p:cNvPr id="11" name="Rectangular Callout 10"/>
          <p:cNvSpPr/>
          <p:nvPr/>
        </p:nvSpPr>
        <p:spPr>
          <a:xfrm>
            <a:off x="4716016" y="5013176"/>
            <a:ext cx="1440160" cy="579264"/>
          </a:xfrm>
          <a:prstGeom prst="wedgeRectCallout">
            <a:avLst>
              <a:gd name="adj1" fmla="val -90679"/>
              <a:gd name="adj2" fmla="val -162384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Underline</a:t>
            </a:r>
          </a:p>
        </p:txBody>
      </p:sp>
    </p:spTree>
    <p:extLst>
      <p:ext uri="{BB962C8B-B14F-4D97-AF65-F5344CB8AC3E}">
        <p14:creationId xmlns:p14="http://schemas.microsoft.com/office/powerpoint/2010/main" val="212160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428</Words>
  <Application>Microsoft Office PowerPoint</Application>
  <PresentationFormat>On-screen Show (4:3)</PresentationFormat>
  <Paragraphs>82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Spy School Spreadsheets</vt:lpstr>
      <vt:lpstr>Starter</vt:lpstr>
      <vt:lpstr>Objective of the lesson</vt:lpstr>
      <vt:lpstr>Basic Formatting</vt:lpstr>
      <vt:lpstr>Change column widths</vt:lpstr>
      <vt:lpstr>Merge and centre the main title</vt:lpstr>
      <vt:lpstr>Add currency formatting</vt:lpstr>
      <vt:lpstr>Changing colours</vt:lpstr>
      <vt:lpstr>Changing font and size of text</vt:lpstr>
      <vt:lpstr>Complete the formula</vt:lpstr>
      <vt:lpstr>Create a new spreadsheet</vt:lpstr>
      <vt:lpstr>Extension Activity</vt:lpstr>
      <vt:lpstr>Plenary</vt:lpstr>
      <vt:lpstr>Name the buttons</vt:lpstr>
    </vt:vector>
  </TitlesOfParts>
  <Company>RushmoorSchool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Nichola Wilkin</dc:creator>
  <cp:lastModifiedBy>Caroline Winship</cp:lastModifiedBy>
  <cp:revision>61</cp:revision>
  <cp:lastPrinted>2012-06-27T14:44:17Z</cp:lastPrinted>
  <dcterms:created xsi:type="dcterms:W3CDTF">2012-06-27T11:06:02Z</dcterms:created>
  <dcterms:modified xsi:type="dcterms:W3CDTF">2018-11-29T13:18:52Z</dcterms:modified>
</cp:coreProperties>
</file>